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Nunito SemiBold"/>
      <p:regular r:id="rId55"/>
      <p:bold r:id="rId56"/>
      <p:italic r:id="rId57"/>
      <p:boldItalic r:id="rId58"/>
    </p:embeddedFont>
    <p:embeddedFont>
      <p:font typeface="Roboto"/>
      <p:regular r:id="rId59"/>
      <p:bold r:id="rId60"/>
      <p:italic r:id="rId61"/>
      <p:boldItalic r:id="rId62"/>
    </p:embeddedFont>
    <p:embeddedFont>
      <p:font typeface="Nunito ExtraLight"/>
      <p:regular r:id="rId63"/>
      <p:bold r:id="rId64"/>
      <p:italic r:id="rId65"/>
      <p:boldItalic r:id="rId66"/>
    </p:embeddedFont>
    <p:embeddedFont>
      <p:font typeface="Nunito"/>
      <p:regular r:id="rId67"/>
      <p:bold r:id="rId68"/>
      <p:italic r:id="rId69"/>
      <p:boldItalic r:id="rId70"/>
    </p:embeddedFont>
    <p:embeddedFont>
      <p:font typeface="Nunito Ligh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2C2CF4-07AE-4FEE-B833-818CAD0AD575}">
  <a:tblStyle styleId="{852C2CF4-07AE-4FEE-B833-818CAD0AD5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Light-italic.fntdata"/><Relationship Id="rId72" Type="http://schemas.openxmlformats.org/officeDocument/2006/relationships/font" Target="fonts/NunitoLight-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NunitoLight-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Light-regular.fntdata"/><Relationship Id="rId70" Type="http://schemas.openxmlformats.org/officeDocument/2006/relationships/font" Target="fonts/Nuni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NunitoExtraLight-bold.fntdata"/><Relationship Id="rId63" Type="http://schemas.openxmlformats.org/officeDocument/2006/relationships/font" Target="fonts/NunitoExtraLight-regular.fntdata"/><Relationship Id="rId22" Type="http://schemas.openxmlformats.org/officeDocument/2006/relationships/slide" Target="slides/slide16.xml"/><Relationship Id="rId66" Type="http://schemas.openxmlformats.org/officeDocument/2006/relationships/font" Target="fonts/NunitoExtraLight-boldItalic.fntdata"/><Relationship Id="rId21" Type="http://schemas.openxmlformats.org/officeDocument/2006/relationships/slide" Target="slides/slide15.xml"/><Relationship Id="rId65" Type="http://schemas.openxmlformats.org/officeDocument/2006/relationships/font" Target="fonts/NunitoExtraLight-italic.fntdata"/><Relationship Id="rId24" Type="http://schemas.openxmlformats.org/officeDocument/2006/relationships/slide" Target="slides/slide18.xml"/><Relationship Id="rId68" Type="http://schemas.openxmlformats.org/officeDocument/2006/relationships/font" Target="fonts/Nunito-bold.fntdata"/><Relationship Id="rId23" Type="http://schemas.openxmlformats.org/officeDocument/2006/relationships/slide" Target="slides/slide17.xml"/><Relationship Id="rId67" Type="http://schemas.openxmlformats.org/officeDocument/2006/relationships/font" Target="fonts/Nunito-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SemiBold-italic.fntdata"/><Relationship Id="rId12" Type="http://schemas.openxmlformats.org/officeDocument/2006/relationships/slide" Target="slides/slide6.xml"/><Relationship Id="rId56" Type="http://schemas.openxmlformats.org/officeDocument/2006/relationships/font" Target="fonts/NunitoSemiBold-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Nunit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p.nyu.edu/physcomp/lessons/serial-communication/serial-communication-the-basic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eagleboard.org/black" TargetMode="External"/><Relationship Id="rId3" Type="http://schemas.openxmlformats.org/officeDocument/2006/relationships/hyperlink" Target="https://www.raspberrypi.org/" TargetMode="External"/><Relationship Id="rId4" Type="http://schemas.openxmlformats.org/officeDocument/2006/relationships/hyperlink" Target="https://itp.nyu.edu/physcomp/lessons/serial-communication/serial-communication-the-basic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p.nyu.edu/physcomp/lessons/serial-communication/serial-communication-the-basic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5-serial/p5.serialcontrol/releases/tag/0.0.6"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p5js.org/pyeseul/sketches/EhRQZftZ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p5js.org/pyeseul/sketches/EhRQZftZ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p5js.org/pyeseul/sketches/EhRQZftZt"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b6ca3b2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b6ca3b2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b6ca3b23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b6ca3b23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b6ca3b23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b6ca3b23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“USB is a complex protocol that can support many different classes of devices, from human interface devices (HID) like mice and keyboards to mass storage devices to cameras, and more. Because so many devices still use asynchronous serial communication, USB includes a </a:t>
            </a:r>
            <a:r>
              <a:rPr b="1" lang="en" sz="1350">
                <a:solidFill>
                  <a:srgbClr val="22222A"/>
                </a:solidFill>
                <a:highlight>
                  <a:srgbClr val="FFFFFF"/>
                </a:highlight>
                <a:latin typeface="Roboto"/>
                <a:ea typeface="Roboto"/>
                <a:cs typeface="Roboto"/>
                <a:sym typeface="Roboto"/>
              </a:rPr>
              <a:t>Communications Device Class (CDC)</a:t>
            </a:r>
            <a:r>
              <a:rPr lang="en" sz="1350">
                <a:solidFill>
                  <a:srgbClr val="22222A"/>
                </a:solidFill>
                <a:highlight>
                  <a:srgbClr val="FFFFFF"/>
                </a:highlight>
                <a:latin typeface="Roboto"/>
                <a:ea typeface="Roboto"/>
                <a:cs typeface="Roboto"/>
                <a:sym typeface="Roboto"/>
              </a:rPr>
              <a:t> that supports asynchronous serial communication. Devices that include a USB-to-serial converter will show up as serial ports to your computer when you plug them in. Many microcontroller boards, including the Arduino boards, include a USB-to-serial converter to communicate with your computer in this way. When you plug them in, any program that can read serial ports will list the connected Arduino in the list of serial ports.”</a:t>
            </a:r>
            <a:endParaRPr sz="1350">
              <a:solidFill>
                <a:srgbClr val="22222A"/>
              </a:solidFill>
              <a:highlight>
                <a:srgbClr val="FFFFFF"/>
              </a:highlight>
              <a:latin typeface="Roboto"/>
              <a:ea typeface="Roboto"/>
              <a:cs typeface="Roboto"/>
              <a:sym typeface="Roboto"/>
            </a:endParaRPr>
          </a:p>
          <a:p>
            <a:pPr indent="0" lvl="0" marL="0" rtl="0" algn="l">
              <a:spcBef>
                <a:spcPts val="0"/>
              </a:spcBef>
              <a:spcAft>
                <a:spcPts val="0"/>
              </a:spcAft>
              <a:buNone/>
            </a:pPr>
            <a:r>
              <a:rPr lang="en" u="sng">
                <a:solidFill>
                  <a:schemeClr val="hlink"/>
                </a:solidFill>
                <a:hlinkClick r:id="rId2"/>
              </a:rPr>
              <a:t>https://itp.nyu.edu/physcomp/lessons/serial-communication/serial-communication-the-basics/</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b6ca3b231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b6ca3b231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a:t>
            </a:r>
            <a:r>
              <a:rPr b="1" lang="en" sz="1200">
                <a:solidFill>
                  <a:srgbClr val="222222"/>
                </a:solidFill>
                <a:highlight>
                  <a:srgbClr val="FFFFFF"/>
                </a:highlight>
                <a:latin typeface="Roboto"/>
                <a:ea typeface="Roboto"/>
                <a:cs typeface="Roboto"/>
                <a:sym typeface="Roboto"/>
              </a:rPr>
              <a:t>UART</a:t>
            </a:r>
            <a:r>
              <a:rPr lang="en" sz="1200">
                <a:solidFill>
                  <a:srgbClr val="222222"/>
                </a:solidFill>
                <a:highlight>
                  <a:srgbClr val="FFFFFF"/>
                </a:highlight>
                <a:latin typeface="Roboto"/>
                <a:ea typeface="Roboto"/>
                <a:cs typeface="Roboto"/>
                <a:sym typeface="Roboto"/>
              </a:rPr>
              <a:t> stands for Universal Asynchronous Receiver/Transmitter. </a:t>
            </a:r>
            <a:r>
              <a:rPr lang="en" sz="1350">
                <a:solidFill>
                  <a:srgbClr val="22222A"/>
                </a:solidFill>
                <a:highlight>
                  <a:srgbClr val="FFFFFF"/>
                </a:highlight>
                <a:latin typeface="Roboto"/>
                <a:ea typeface="Roboto"/>
                <a:cs typeface="Roboto"/>
                <a:sym typeface="Roboto"/>
              </a:rPr>
              <a:t>All processors that have a UART (this includes personal computers and microcontrollers, and most embedded boards like the </a:t>
            </a:r>
            <a:r>
              <a:rPr lang="en" sz="1350" u="sng">
                <a:solidFill>
                  <a:srgbClr val="005EA5"/>
                </a:solidFill>
                <a:highlight>
                  <a:srgbClr val="FFFFFF"/>
                </a:highlight>
                <a:latin typeface="Roboto"/>
                <a:ea typeface="Roboto"/>
                <a:cs typeface="Roboto"/>
                <a:sym typeface="Roboto"/>
                <a:hlinkClick r:id="rId2"/>
              </a:rPr>
              <a:t>Beaglebone Black</a:t>
            </a:r>
            <a:r>
              <a:rPr lang="en" sz="1350">
                <a:solidFill>
                  <a:srgbClr val="22222A"/>
                </a:solidFill>
                <a:highlight>
                  <a:srgbClr val="FFFFFF"/>
                </a:highlight>
                <a:latin typeface="Roboto"/>
                <a:ea typeface="Roboto"/>
                <a:cs typeface="Roboto"/>
                <a:sym typeface="Roboto"/>
              </a:rPr>
              <a:t> and </a:t>
            </a:r>
            <a:r>
              <a:rPr lang="en" sz="1350" u="sng">
                <a:solidFill>
                  <a:srgbClr val="005EA5"/>
                </a:solidFill>
                <a:highlight>
                  <a:srgbClr val="FFFFFF"/>
                </a:highlight>
                <a:latin typeface="Roboto"/>
                <a:ea typeface="Roboto"/>
                <a:cs typeface="Roboto"/>
                <a:sym typeface="Roboto"/>
                <a:hlinkClick r:id="rId3"/>
              </a:rPr>
              <a:t>Raspberry Pi</a:t>
            </a:r>
            <a:r>
              <a:rPr lang="en" sz="1350">
                <a:solidFill>
                  <a:srgbClr val="22222A"/>
                </a:solidFill>
                <a:highlight>
                  <a:srgbClr val="FFFFFF"/>
                </a:highlight>
                <a:latin typeface="Roboto"/>
                <a:ea typeface="Roboto"/>
                <a:cs typeface="Roboto"/>
                <a:sym typeface="Roboto"/>
              </a:rPr>
              <a:t> as well)  have an area in memory where they store incoming data from the serial ports called a </a:t>
            </a:r>
            <a:r>
              <a:rPr b="1" lang="en" sz="1350">
                <a:solidFill>
                  <a:srgbClr val="22222A"/>
                </a:solidFill>
                <a:highlight>
                  <a:srgbClr val="FFFFFF"/>
                </a:highlight>
                <a:latin typeface="Roboto"/>
                <a:ea typeface="Roboto"/>
                <a:cs typeface="Roboto"/>
                <a:sym typeface="Roboto"/>
              </a:rPr>
              <a:t>serial buffer</a:t>
            </a:r>
            <a:r>
              <a:rPr i="1" lang="en" sz="1350">
                <a:solidFill>
                  <a:srgbClr val="22222A"/>
                </a:solidFill>
                <a:highlight>
                  <a:srgbClr val="FFFFFF"/>
                </a:highlight>
                <a:latin typeface="Roboto"/>
                <a:ea typeface="Roboto"/>
                <a:cs typeface="Roboto"/>
                <a:sym typeface="Roboto"/>
              </a:rPr>
              <a:t>.</a:t>
            </a:r>
            <a:r>
              <a:rPr lang="en" sz="1350">
                <a:solidFill>
                  <a:srgbClr val="22222A"/>
                </a:solidFill>
                <a:highlight>
                  <a:srgbClr val="FFFFFF"/>
                </a:highlight>
                <a:latin typeface="Roboto"/>
                <a:ea typeface="Roboto"/>
                <a:cs typeface="Roboto"/>
                <a:sym typeface="Roboto"/>
              </a:rPr>
              <a:t>  Because of this, they can do other tasks while waiting for data to come in, and act on the data from the buffer after it comes in.”</a:t>
            </a:r>
            <a:endParaRPr sz="1350">
              <a:solidFill>
                <a:srgbClr val="22222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22222A"/>
              </a:solidFill>
              <a:highlight>
                <a:srgbClr val="FFFFFF"/>
              </a:highlight>
              <a:latin typeface="Roboto"/>
              <a:ea typeface="Roboto"/>
              <a:cs typeface="Roboto"/>
              <a:sym typeface="Roboto"/>
            </a:endParaRPr>
          </a:p>
          <a:p>
            <a:pPr indent="0" lvl="0" marL="0" rtl="0" algn="l">
              <a:spcBef>
                <a:spcPts val="0"/>
              </a:spcBef>
              <a:spcAft>
                <a:spcPts val="0"/>
              </a:spcAft>
              <a:buNone/>
            </a:pPr>
            <a:r>
              <a:rPr lang="en" u="sng">
                <a:solidFill>
                  <a:schemeClr val="hlink"/>
                </a:solidFill>
                <a:hlinkClick r:id="rId4"/>
              </a:rPr>
              <a:t>https://itp.nyu.edu/physcomp/lessons/serial-communication/serial-communication-the-basics/</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b6ca3b23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b6ca3b23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22222A"/>
                </a:solidFill>
                <a:latin typeface="Roboto"/>
                <a:ea typeface="Roboto"/>
                <a:cs typeface="Roboto"/>
                <a:sym typeface="Roboto"/>
              </a:rPr>
              <a:t>“Once you’ve got the serial port open, any bytes sent by the connected device will be available to your program in the order that they were sent. As you read each byte, the byte is removed from the serial buffer. This is why serial buffers are also called </a:t>
            </a:r>
            <a:r>
              <a:rPr b="1" lang="en" sz="1350">
                <a:solidFill>
                  <a:srgbClr val="22222A"/>
                </a:solidFill>
                <a:latin typeface="Roboto"/>
                <a:ea typeface="Roboto"/>
                <a:cs typeface="Roboto"/>
                <a:sym typeface="Roboto"/>
              </a:rPr>
              <a:t>First-In, First-Out</a:t>
            </a:r>
            <a:r>
              <a:rPr lang="en" sz="1350">
                <a:solidFill>
                  <a:srgbClr val="22222A"/>
                </a:solidFill>
                <a:latin typeface="Roboto"/>
                <a:ea typeface="Roboto"/>
                <a:cs typeface="Roboto"/>
                <a:sym typeface="Roboto"/>
              </a:rPr>
              <a:t> or </a:t>
            </a:r>
            <a:r>
              <a:rPr b="1" lang="en" sz="1350">
                <a:solidFill>
                  <a:srgbClr val="22222A"/>
                </a:solidFill>
                <a:latin typeface="Roboto"/>
                <a:ea typeface="Roboto"/>
                <a:cs typeface="Roboto"/>
                <a:sym typeface="Roboto"/>
              </a:rPr>
              <a:t>FIFO buffers</a:t>
            </a:r>
            <a:r>
              <a:rPr lang="en" sz="1350">
                <a:solidFill>
                  <a:srgbClr val="22222A"/>
                </a:solidFill>
                <a:latin typeface="Roboto"/>
                <a:ea typeface="Roboto"/>
                <a:cs typeface="Roboto"/>
                <a:sym typeface="Roboto"/>
              </a:rPr>
              <a:t>.”</a:t>
            </a:r>
            <a:endParaRPr>
              <a:solidFill>
                <a:schemeClr val="dk1"/>
              </a:solidFill>
            </a:endParaRPr>
          </a:p>
          <a:p>
            <a:pPr indent="0" lvl="0" marL="0" rtl="0" algn="l">
              <a:spcBef>
                <a:spcPts val="1400"/>
              </a:spcBef>
              <a:spcAft>
                <a:spcPts val="0"/>
              </a:spcAft>
              <a:buClr>
                <a:schemeClr val="dk1"/>
              </a:buClr>
              <a:buSzPts val="1100"/>
              <a:buFont typeface="Arial"/>
              <a:buNone/>
            </a:pPr>
            <a:r>
              <a:rPr lang="en" u="sng">
                <a:solidFill>
                  <a:schemeClr val="accent5"/>
                </a:solidFill>
                <a:hlinkClick r:id="rId2"/>
              </a:rPr>
              <a:t>https://itp.nyu.edu/physcomp/lessons/serial-communication/serial-communication-the-basics/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b6ca3b2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b6ca3b2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b6ca3b23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b6ca3b23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22222A"/>
                </a:solidFill>
                <a:highlight>
                  <a:srgbClr val="FFFFFF"/>
                </a:highlight>
                <a:latin typeface="Roboto"/>
                <a:ea typeface="Roboto"/>
                <a:cs typeface="Roboto"/>
                <a:sym typeface="Roboto"/>
              </a:rPr>
              <a:t>Make sure two devices use the same language:</a:t>
            </a:r>
            <a:br>
              <a:rPr lang="en" sz="1350">
                <a:solidFill>
                  <a:srgbClr val="22222A"/>
                </a:solidFill>
                <a:highlight>
                  <a:srgbClr val="FFFFFF"/>
                </a:highlight>
                <a:latin typeface="Roboto"/>
                <a:ea typeface="Roboto"/>
                <a:cs typeface="Roboto"/>
                <a:sym typeface="Roboto"/>
              </a:rPr>
            </a:br>
            <a:r>
              <a:rPr lang="en" sz="1350">
                <a:solidFill>
                  <a:srgbClr val="22222A"/>
                </a:solidFill>
                <a:highlight>
                  <a:srgbClr val="FFFFFF"/>
                </a:highlight>
                <a:latin typeface="Roboto"/>
                <a:ea typeface="Roboto"/>
                <a:cs typeface="Roboto"/>
                <a:sym typeface="Roboto"/>
              </a:rPr>
              <a:t>“</a:t>
            </a:r>
            <a:r>
              <a:rPr lang="en" sz="1350">
                <a:solidFill>
                  <a:srgbClr val="22222A"/>
                </a:solidFill>
                <a:highlight>
                  <a:srgbClr val="FFFFFF"/>
                </a:highlight>
                <a:latin typeface="Roboto"/>
                <a:ea typeface="Roboto"/>
                <a:cs typeface="Roboto"/>
                <a:sym typeface="Roboto"/>
              </a:rPr>
              <a:t>When two devices are communicating serially, they can’t read each other’s program logic. They can only read what the other device has said. Because of this, you need to make sure that the programs on both sides are using the same communications protocol. This is the highest level of agreement in serial communications: both sides need to agree on what the bytes being sent mean, and in what order they are being sent.”</a:t>
            </a:r>
            <a:endParaRPr sz="1350">
              <a:solidFill>
                <a:srgbClr val="22222A"/>
              </a:solidFill>
              <a:highlight>
                <a:srgbClr val="FFFFFF"/>
              </a:highlight>
              <a:latin typeface="Roboto"/>
              <a:ea typeface="Roboto"/>
              <a:cs typeface="Roboto"/>
              <a:sym typeface="Roboto"/>
            </a:endParaRPr>
          </a:p>
          <a:p>
            <a:pPr indent="0" lvl="0" marL="0" rtl="0" algn="l">
              <a:lnSpc>
                <a:spcPct val="115000"/>
              </a:lnSpc>
              <a:spcBef>
                <a:spcPts val="1600"/>
              </a:spcBef>
              <a:spcAft>
                <a:spcPts val="1600"/>
              </a:spcAft>
              <a:buNone/>
            </a:pPr>
            <a:r>
              <a:rPr lang="en" sz="1350">
                <a:solidFill>
                  <a:srgbClr val="22222A"/>
                </a:solidFill>
                <a:highlight>
                  <a:srgbClr val="FFFFFF"/>
                </a:highlight>
                <a:latin typeface="Roboto"/>
                <a:ea typeface="Roboto"/>
                <a:cs typeface="Roboto"/>
                <a:sym typeface="Roboto"/>
              </a:rPr>
              <a:t>Needs parsing, etc</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b6ca3b23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b6ca3b2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b6ca3b23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b6ca3b23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b6ca3b23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b6ca3b23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https://github.com/p5-serial/p5.serialcontrol/releases/tag/0.0.6</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b6ca3b2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b6ca3b2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There isn’t a common clock in asynchronous serial communication; instead, both devices keep time independently, and either send or listen for new bits of data at an agreed-upon rate.</a:t>
            </a:r>
            <a:endParaRPr sz="1350">
              <a:solidFill>
                <a:srgbClr val="22222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22222A"/>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order to communicate, the two devices need to agree on a few things:</a:t>
            </a:r>
            <a:endParaRPr>
              <a:solidFill>
                <a:schemeClr val="dk1"/>
              </a:solidFill>
            </a:endParaRPr>
          </a:p>
          <a:p>
            <a:pPr indent="-314325" lvl="0" marL="457200" rtl="0" algn="l">
              <a:lnSpc>
                <a:spcPct val="115000"/>
              </a:lnSpc>
              <a:spcBef>
                <a:spcPts val="1400"/>
              </a:spcBef>
              <a:spcAft>
                <a:spcPts val="0"/>
              </a:spcAft>
              <a:buClr>
                <a:srgbClr val="22222A"/>
              </a:buClr>
              <a:buSzPts val="1350"/>
              <a:buFont typeface="Roboto"/>
              <a:buChar char="●"/>
            </a:pPr>
            <a:r>
              <a:rPr lang="en" sz="1350">
                <a:solidFill>
                  <a:srgbClr val="22222A"/>
                </a:solidFill>
                <a:latin typeface="Roboto"/>
                <a:ea typeface="Roboto"/>
                <a:cs typeface="Roboto"/>
                <a:sym typeface="Roboto"/>
              </a:rPr>
              <a:t>the rate at which data is sent and read</a:t>
            </a:r>
            <a:endParaRPr sz="1350">
              <a:solidFill>
                <a:srgbClr val="22222A"/>
              </a:solidFill>
              <a:latin typeface="Roboto"/>
              <a:ea typeface="Roboto"/>
              <a:cs typeface="Roboto"/>
              <a:sym typeface="Roboto"/>
            </a:endParaRPr>
          </a:p>
          <a:p>
            <a:pPr indent="-314325" lvl="0" marL="457200" rtl="0" algn="l">
              <a:lnSpc>
                <a:spcPct val="115000"/>
              </a:lnSpc>
              <a:spcBef>
                <a:spcPts val="0"/>
              </a:spcBef>
              <a:spcAft>
                <a:spcPts val="0"/>
              </a:spcAft>
              <a:buClr>
                <a:srgbClr val="22222A"/>
              </a:buClr>
              <a:buSzPts val="1350"/>
              <a:buFont typeface="Roboto"/>
              <a:buChar char="●"/>
            </a:pPr>
            <a:r>
              <a:rPr lang="en" sz="1350">
                <a:solidFill>
                  <a:srgbClr val="22222A"/>
                </a:solidFill>
                <a:latin typeface="Roboto"/>
                <a:ea typeface="Roboto"/>
                <a:cs typeface="Roboto"/>
                <a:sym typeface="Roboto"/>
              </a:rPr>
              <a:t>the voltage levels representing a 1 or a 0 bit</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b6ca3b23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b6ca3b23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b6ca3b231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b6ca3b231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b6ca3b23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b6ca3b23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6ca3b23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b6ca3b23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b6ca3b23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b6ca3b2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https://editor.p5js.org/pyeseul/sketches/EhRQZftZt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b6ca3b23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b6ca3b23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b6ca3b23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b6ca3b23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22222A"/>
                </a:solidFill>
                <a:highlight>
                  <a:srgbClr val="FFFFFF"/>
                </a:highlight>
                <a:latin typeface="Roboto"/>
                <a:ea typeface="Roboto"/>
                <a:cs typeface="Roboto"/>
                <a:sym typeface="Roboto"/>
              </a:rPr>
              <a:t>Just send the value over and over, and the receiver can read the latest byte to have your whole message.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b6ca3b23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b6ca3b23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6ca3b23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b6ca3b23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b6ca3b23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b6ca3b23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b6ca3b23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b6ca3b23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22222A"/>
              </a:buClr>
              <a:buSzPts val="1350"/>
              <a:buFont typeface="Roboto"/>
              <a:buChar char="●"/>
            </a:pPr>
            <a:r>
              <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b6ca3b23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b6ca3b23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b6ca3b23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b6ca3b23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b6ca3b23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b6ca3b23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b6ca3b23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b6ca3b23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b6ca3b23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b6ca3b23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b6ca3b2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6ca3b2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b6ca3b23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b6ca3b23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b6ca3b23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b6ca3b23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b6ca3b23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b6ca3b23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serial.write(valueToSend + ","); // this adds a comma and turns it into a string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b6ca3b23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b6ca3b23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b6ca3b23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b6ca3b23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22222A"/>
              </a:buClr>
              <a:buSzPts val="1350"/>
              <a:buFont typeface="Roboto"/>
              <a:buChar char="●"/>
            </a:pPr>
            <a:r>
              <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b6ca3b23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b6ca3b23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https://editor.p5js.org/pyeseul/sketches/EhRQZftZt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b6ca3b23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b6ca3b23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If you’re sending more than one value (and you usually are), then the receiving computer has to know when the message starts and when it ends, and it needs to know how to put the bytes together into a message.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b6ca3b23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b6ca3b23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If you’re sending more than one value (and you usually are), then the receiving computer has to know when the message starts and when it ends, and it needs to know how to put the bytes together into a message.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b6ca3b23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b6ca3b23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b6ca3b23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b6ca3b23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If you’re sending more than one value (and you usually are), then the receiving computer has to know when the message starts and when it ends, and it needs to know how to put the bytes together into a message.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b6ca3b23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b6ca3b23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b6ca3b23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b6ca3b23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https://editor.p5js.org/pyeseul/sketches/EhRQZftZt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b6ca3b231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b6ca3b231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b6ca3b23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b6ca3b23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b6ca3b23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b6ca3b2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There isn’t a common clock in asynchronous serial communication; instead, both devices keep time independently, and either send or listen for new bits of data at an agreed-upon rate.</a:t>
            </a:r>
            <a:endParaRPr sz="1350">
              <a:solidFill>
                <a:srgbClr val="22222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22222A"/>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rPr>
              <a:t>In order to communicate, the two devices need to agree on a few things:</a:t>
            </a:r>
            <a:endParaRPr>
              <a:solidFill>
                <a:schemeClr val="dk1"/>
              </a:solidFill>
            </a:endParaRPr>
          </a:p>
          <a:p>
            <a:pPr indent="-314325" lvl="0" marL="457200" rtl="0" algn="l">
              <a:lnSpc>
                <a:spcPct val="115000"/>
              </a:lnSpc>
              <a:spcBef>
                <a:spcPts val="1400"/>
              </a:spcBef>
              <a:spcAft>
                <a:spcPts val="0"/>
              </a:spcAft>
              <a:buClr>
                <a:srgbClr val="22222A"/>
              </a:buClr>
              <a:buSzPts val="1350"/>
              <a:buFont typeface="Roboto"/>
              <a:buChar char="●"/>
            </a:pPr>
            <a:r>
              <a:rPr lang="en" sz="1350">
                <a:solidFill>
                  <a:srgbClr val="22222A"/>
                </a:solidFill>
                <a:latin typeface="Roboto"/>
                <a:ea typeface="Roboto"/>
                <a:cs typeface="Roboto"/>
                <a:sym typeface="Roboto"/>
              </a:rPr>
              <a:t>the rate at which data is sent and read</a:t>
            </a:r>
            <a:endParaRPr sz="1350">
              <a:solidFill>
                <a:srgbClr val="22222A"/>
              </a:solidFill>
              <a:latin typeface="Roboto"/>
              <a:ea typeface="Roboto"/>
              <a:cs typeface="Roboto"/>
              <a:sym typeface="Roboto"/>
            </a:endParaRPr>
          </a:p>
          <a:p>
            <a:pPr indent="-314325" lvl="0" marL="457200" rtl="0" algn="l">
              <a:lnSpc>
                <a:spcPct val="115000"/>
              </a:lnSpc>
              <a:spcBef>
                <a:spcPts val="0"/>
              </a:spcBef>
              <a:spcAft>
                <a:spcPts val="0"/>
              </a:spcAft>
              <a:buClr>
                <a:srgbClr val="22222A"/>
              </a:buClr>
              <a:buSzPts val="1350"/>
              <a:buFont typeface="Roboto"/>
              <a:buChar char="●"/>
            </a:pPr>
            <a:r>
              <a:rPr lang="en" sz="1350">
                <a:solidFill>
                  <a:srgbClr val="22222A"/>
                </a:solidFill>
                <a:latin typeface="Roboto"/>
                <a:ea typeface="Roboto"/>
                <a:cs typeface="Roboto"/>
                <a:sym typeface="Roboto"/>
              </a:rPr>
              <a:t>the voltage levels representing a 1 or a 0 bit</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b6ca3b23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b6ca3b23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b6ca3b23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b6ca3b23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A"/>
                </a:solidFill>
                <a:highlight>
                  <a:srgbClr val="FFFFFF"/>
                </a:highlight>
                <a:latin typeface="Roboto"/>
                <a:ea typeface="Roboto"/>
                <a:cs typeface="Roboto"/>
                <a:sym typeface="Roboto"/>
              </a:rPr>
              <a:t>One can send while the other is not listening</a:t>
            </a:r>
            <a:endParaRPr sz="1350">
              <a:solidFill>
                <a:srgbClr val="22222A"/>
              </a:solidFill>
              <a:highlight>
                <a:srgbClr val="FFFFFF"/>
              </a:highlight>
              <a:latin typeface="Roboto"/>
              <a:ea typeface="Roboto"/>
              <a:cs typeface="Roboto"/>
              <a:sym typeface="Roboto"/>
            </a:endParaRPr>
          </a:p>
          <a:p>
            <a:pPr indent="0" lvl="0" marL="0" rtl="0" algn="l">
              <a:lnSpc>
                <a:spcPct val="115000"/>
              </a:lnSpc>
              <a:spcBef>
                <a:spcPts val="0"/>
              </a:spcBef>
              <a:spcAft>
                <a:spcPts val="1800"/>
              </a:spcAft>
              <a:buNone/>
            </a:pPr>
            <a:r>
              <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b6ca3b23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b6ca3b23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800"/>
              </a:spcAft>
              <a:buNone/>
            </a:pPr>
            <a:r>
              <a:rPr lang="en" sz="1350">
                <a:solidFill>
                  <a:srgbClr val="22222A"/>
                </a:solidFill>
                <a:highlight>
                  <a:srgbClr val="FFFFFF"/>
                </a:highlight>
                <a:latin typeface="Roboto"/>
                <a:ea typeface="Roboto"/>
                <a:cs typeface="Roboto"/>
                <a:sym typeface="Roboto"/>
              </a:rPr>
              <a:t>Arduino, p5 - default 9600 baud (bits per second)</a:t>
            </a:r>
            <a:endParaRPr sz="1350">
              <a:solidFill>
                <a:srgbClr val="22222A"/>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b6ca3b23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b6ca3b23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can represent either high voltage or low voltage</a:t>
            </a:r>
            <a:endParaRPr/>
          </a:p>
          <a:p>
            <a:pPr indent="0" lvl="0" marL="0" rtl="0" algn="l">
              <a:spcBef>
                <a:spcPts val="0"/>
              </a:spcBef>
              <a:spcAft>
                <a:spcPts val="0"/>
              </a:spcAft>
              <a:buNone/>
            </a:pPr>
            <a:r>
              <a:rPr lang="en"/>
              <a:t>True logic: TTL serial (serial communication)</a:t>
            </a:r>
            <a:endParaRPr/>
          </a:p>
          <a:p>
            <a:pPr indent="0" lvl="0" marL="0" rtl="0" algn="l">
              <a:spcBef>
                <a:spcPts val="0"/>
              </a:spcBef>
              <a:spcAft>
                <a:spcPts val="0"/>
              </a:spcAft>
              <a:buNone/>
            </a:pPr>
            <a:r>
              <a:rPr lang="en"/>
              <a:t>Inverted logic: e.g., RS-232 (</a:t>
            </a:r>
            <a:r>
              <a:rPr lang="en"/>
              <a:t>the standard serial protocol for most personal computers before USB)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vimeo.com/2496033" TargetMode="External"/><Relationship Id="rId4" Type="http://schemas.openxmlformats.org/officeDocument/2006/relationships/hyperlink" Target="https://www.youtube.com/watch?time_continue=321&amp;v=n-PcV4UAa4s" TargetMode="External"/><Relationship Id="rId5" Type="http://schemas.openxmlformats.org/officeDocument/2006/relationships/hyperlink" Target="https://ysfpc.tumblr.com/post/131919168026/wake-up-turn-on-the-volume-when-you-see-the" TargetMode="External"/><Relationship Id="rId6" Type="http://schemas.openxmlformats.org/officeDocument/2006/relationships/hyperlink" Target="https://yeseul-itp.tumblr.com/post/151689984467/etch-a-sketch-synthesis" TargetMode="External"/><Relationship Id="rId7" Type="http://schemas.openxmlformats.org/officeDocument/2006/relationships/hyperlink" Target="https://www.instagram.com/p/BVaHbznjzC1/" TargetMode="External"/><Relationship Id="rId8" Type="http://schemas.openxmlformats.org/officeDocument/2006/relationships/hyperlink" Target="https://yeseul.com/Illuminated-Pat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asciitable.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asciitabl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itp.nyu.edu/physcomp/labs/labs-serial-communication/lab-serial-input-to-the-p5-js-ide/" TargetMode="External"/><Relationship Id="rId4" Type="http://schemas.openxmlformats.org/officeDocument/2006/relationships/hyperlink" Target="https://itp.nyu.edu/physcomp/labs/labs-serial-communication/lab-serial-output-from-p5-j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683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800"/>
              </a:spcBef>
              <a:spcAft>
                <a:spcPts val="600"/>
              </a:spcAft>
              <a:buNone/>
            </a:pPr>
            <a:r>
              <a:rPr lang="en" sz="2700">
                <a:solidFill>
                  <a:srgbClr val="4A86E8"/>
                </a:solidFill>
                <a:latin typeface="Nunito"/>
                <a:ea typeface="Nunito"/>
                <a:cs typeface="Nunito"/>
                <a:sym typeface="Nunito"/>
              </a:rPr>
              <a:t>Connecting Digital and Physical: Serial Communication between Arduino and p5.js</a:t>
            </a:r>
            <a:endParaRPr>
              <a:solidFill>
                <a:srgbClr val="4A86E8"/>
              </a:solidFill>
              <a:latin typeface="Nunito"/>
              <a:ea typeface="Nunito"/>
              <a:cs typeface="Nunito"/>
              <a:sym typeface="Nunito"/>
            </a:endParaRPr>
          </a:p>
        </p:txBody>
      </p:sp>
      <p:sp>
        <p:nvSpPr>
          <p:cNvPr id="55" name="Google Shape;55;p13"/>
          <p:cNvSpPr txBox="1"/>
          <p:nvPr>
            <p:ph idx="1" type="subTitle"/>
          </p:nvPr>
        </p:nvSpPr>
        <p:spPr>
          <a:xfrm>
            <a:off x="311700" y="2910325"/>
            <a:ext cx="8520600" cy="11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ITP Camp 2019</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Yeseul Song</a:t>
            </a:r>
            <a:endParaRPr sz="1800">
              <a:latin typeface="Nunito"/>
              <a:ea typeface="Nunito"/>
              <a:cs typeface="Nunito"/>
              <a:sym typeface="Nunito"/>
            </a:endParaRPr>
          </a:p>
          <a:p>
            <a:pPr indent="0" lvl="0" marL="0" rtl="0" algn="ctr">
              <a:spcBef>
                <a:spcPts val="0"/>
              </a:spcBef>
              <a:spcAft>
                <a:spcPts val="0"/>
              </a:spcAft>
              <a:buNone/>
            </a:pPr>
            <a:r>
              <a:rPr lang="en" sz="1400">
                <a:latin typeface="Nunito Light"/>
                <a:ea typeface="Nunito Light"/>
                <a:cs typeface="Nunito Light"/>
                <a:sym typeface="Nunito Light"/>
              </a:rPr>
              <a:t>yeseul.com | pyeseul@gmail.com | @yeseulsong_</a:t>
            </a:r>
            <a:endParaRPr sz="1400">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008800" y="1755550"/>
            <a:ext cx="5126400" cy="2961675"/>
          </a:xfrm>
          <a:prstGeom prst="rect">
            <a:avLst/>
          </a:prstGeom>
          <a:noFill/>
          <a:ln>
            <a:noFill/>
          </a:ln>
        </p:spPr>
      </p:pic>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Data Transmission</a:t>
            </a:r>
            <a:endParaRPr sz="1800">
              <a:latin typeface="Nunito"/>
              <a:ea typeface="Nunito"/>
              <a:cs typeface="Nunito"/>
              <a:sym typeface="Nunito"/>
            </a:endParaRPr>
          </a:p>
        </p:txBody>
      </p:sp>
      <p:sp>
        <p:nvSpPr>
          <p:cNvPr id="117" name="Google Shape;117;p22"/>
          <p:cNvSpPr txBox="1"/>
          <p:nvPr>
            <p:ph idx="1" type="body"/>
          </p:nvPr>
        </p:nvSpPr>
        <p:spPr>
          <a:xfrm>
            <a:off x="354799" y="1115175"/>
            <a:ext cx="4760400" cy="810900"/>
          </a:xfrm>
          <a:prstGeom prst="rect">
            <a:avLst/>
          </a:prstGeom>
        </p:spPr>
        <p:txBody>
          <a:bodyPr anchorCtr="0" anchor="t" bIns="91425" lIns="91425" spcFirstLastPara="1" rIns="91425" wrap="square" tIns="91425">
            <a:noAutofit/>
          </a:bodyPr>
          <a:lstStyle/>
          <a:p>
            <a:pPr indent="0" lvl="0" marL="0" rtl="0" algn="l">
              <a:spcBef>
                <a:spcPts val="0"/>
              </a:spcBef>
              <a:spcAft>
                <a:spcPts val="1800"/>
              </a:spcAft>
              <a:buNone/>
            </a:pPr>
            <a:r>
              <a:rPr lang="en">
                <a:solidFill>
                  <a:srgbClr val="22222A"/>
                </a:solidFill>
                <a:latin typeface="Nunito Light"/>
                <a:ea typeface="Nunito Light"/>
                <a:cs typeface="Nunito Light"/>
                <a:sym typeface="Nunito Light"/>
              </a:rPr>
              <a:t>Imagine you’re sending (  ?  ) with true logic...</a:t>
            </a:r>
            <a:endParaRPr>
              <a:solidFill>
                <a:srgbClr val="22222A"/>
              </a:solidFill>
              <a:highlight>
                <a:srgbClr val="FFFFFF"/>
              </a:highlight>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2008800" y="1755550"/>
            <a:ext cx="5126400" cy="2961675"/>
          </a:xfrm>
          <a:prstGeom prst="rect">
            <a:avLst/>
          </a:prstGeom>
          <a:noFill/>
          <a:ln>
            <a:noFill/>
          </a:ln>
        </p:spPr>
      </p:pic>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Data Transmission</a:t>
            </a:r>
            <a:endParaRPr sz="1800">
              <a:latin typeface="Nunito"/>
              <a:ea typeface="Nunito"/>
              <a:cs typeface="Nunito"/>
              <a:sym typeface="Nunito"/>
            </a:endParaRPr>
          </a:p>
        </p:txBody>
      </p:sp>
      <p:sp>
        <p:nvSpPr>
          <p:cNvPr id="124" name="Google Shape;124;p23"/>
          <p:cNvSpPr txBox="1"/>
          <p:nvPr>
            <p:ph idx="1" type="body"/>
          </p:nvPr>
        </p:nvSpPr>
        <p:spPr>
          <a:xfrm>
            <a:off x="354799" y="1115175"/>
            <a:ext cx="4760400" cy="810900"/>
          </a:xfrm>
          <a:prstGeom prst="rect">
            <a:avLst/>
          </a:prstGeom>
        </p:spPr>
        <p:txBody>
          <a:bodyPr anchorCtr="0" anchor="t" bIns="91425" lIns="91425" spcFirstLastPara="1" rIns="91425" wrap="square" tIns="91425">
            <a:noAutofit/>
          </a:bodyPr>
          <a:lstStyle/>
          <a:p>
            <a:pPr indent="0" lvl="0" marL="0" rtl="0" algn="l">
              <a:spcBef>
                <a:spcPts val="0"/>
              </a:spcBef>
              <a:spcAft>
                <a:spcPts val="1800"/>
              </a:spcAft>
              <a:buNone/>
            </a:pPr>
            <a:r>
              <a:rPr lang="en">
                <a:solidFill>
                  <a:srgbClr val="22222A"/>
                </a:solidFill>
                <a:latin typeface="Nunito Light"/>
                <a:ea typeface="Nunito Light"/>
                <a:cs typeface="Nunito Light"/>
                <a:sym typeface="Nunito Light"/>
              </a:rPr>
              <a:t>Imagine you’re sending  </a:t>
            </a:r>
            <a:r>
              <a:rPr lang="en">
                <a:solidFill>
                  <a:srgbClr val="FF0000"/>
                </a:solidFill>
                <a:latin typeface="Nunito Light"/>
                <a:ea typeface="Nunito Light"/>
                <a:cs typeface="Nunito Light"/>
                <a:sym typeface="Nunito Light"/>
              </a:rPr>
              <a:t>90</a:t>
            </a:r>
            <a:r>
              <a:rPr lang="en">
                <a:solidFill>
                  <a:srgbClr val="22222A"/>
                </a:solidFill>
                <a:latin typeface="Nunito Light"/>
                <a:ea typeface="Nunito Light"/>
                <a:cs typeface="Nunito Light"/>
                <a:sym typeface="Nunito Light"/>
              </a:rPr>
              <a:t> with true logic...</a:t>
            </a:r>
            <a:endParaRPr>
              <a:solidFill>
                <a:srgbClr val="22222A"/>
              </a:solidFill>
              <a:highlight>
                <a:srgbClr val="FFFFFF"/>
              </a:highlight>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2417800"/>
            <a:ext cx="85206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2222A"/>
                </a:solidFill>
                <a:highlight>
                  <a:srgbClr val="FFFFFF"/>
                </a:highlight>
                <a:latin typeface="Nunito"/>
                <a:ea typeface="Nunito"/>
                <a:cs typeface="Nunito"/>
                <a:sym typeface="Nunito"/>
              </a:rPr>
              <a:t>USB</a:t>
            </a:r>
            <a:endParaRPr b="1" sz="1800">
              <a:solidFill>
                <a:srgbClr val="22222A"/>
              </a:solidFill>
              <a:highlight>
                <a:srgbClr val="FFFFFF"/>
              </a:highlight>
              <a:latin typeface="Nunito"/>
              <a:ea typeface="Nunito"/>
              <a:cs typeface="Nunito"/>
              <a:sym typeface="Nunito"/>
            </a:endParaRPr>
          </a:p>
          <a:p>
            <a:pPr indent="0" lvl="0" marL="0" rtl="0" algn="l">
              <a:spcBef>
                <a:spcPts val="0"/>
              </a:spcBef>
              <a:spcAft>
                <a:spcPts val="0"/>
              </a:spcAft>
              <a:buNone/>
            </a:pPr>
            <a:r>
              <a:t/>
            </a:r>
            <a:endParaRPr b="1" sz="1800">
              <a:solidFill>
                <a:srgbClr val="22222A"/>
              </a:solidFill>
              <a:highlight>
                <a:srgbClr val="FFFFFF"/>
              </a:highlight>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2417800"/>
            <a:ext cx="85206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2222A"/>
                </a:solidFill>
                <a:highlight>
                  <a:srgbClr val="FFFFFF"/>
                </a:highlight>
                <a:latin typeface="Nunito"/>
                <a:ea typeface="Nunito"/>
                <a:cs typeface="Nunito"/>
                <a:sym typeface="Nunito"/>
              </a:rPr>
              <a:t>Serial Buffer</a:t>
            </a:r>
            <a:endParaRPr b="1" sz="1800">
              <a:solidFill>
                <a:srgbClr val="22222A"/>
              </a:solidFill>
              <a:highlight>
                <a:srgbClr val="FFFFFF"/>
              </a:highlight>
              <a:latin typeface="Nunito"/>
              <a:ea typeface="Nunito"/>
              <a:cs typeface="Nunito"/>
              <a:sym typeface="Nunito"/>
            </a:endParaRPr>
          </a:p>
          <a:p>
            <a:pPr indent="0" lvl="0" marL="0" rtl="0" algn="l">
              <a:spcBef>
                <a:spcPts val="0"/>
              </a:spcBef>
              <a:spcAft>
                <a:spcPts val="0"/>
              </a:spcAft>
              <a:buNone/>
            </a:pPr>
            <a:r>
              <a:t/>
            </a:r>
            <a:endParaRPr b="1" sz="1800">
              <a:solidFill>
                <a:srgbClr val="22222A"/>
              </a:solidFill>
              <a:highlight>
                <a:srgbClr val="FFFFFF"/>
              </a:highlight>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3262313" y="1700200"/>
            <a:ext cx="2619375" cy="17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1816625"/>
            <a:ext cx="8520600" cy="23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FF0000"/>
                </a:solidFill>
                <a:highlight>
                  <a:srgbClr val="FFFFFF"/>
                </a:highlight>
                <a:latin typeface="Nunito"/>
                <a:ea typeface="Nunito"/>
                <a:cs typeface="Nunito"/>
                <a:sym typeface="Nunito"/>
              </a:rPr>
              <a:t>Serial ports can only be controlled by one program at a time!</a:t>
            </a:r>
            <a:endParaRPr b="1" i="1" sz="3000">
              <a:solidFill>
                <a:srgbClr val="FF0000"/>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Data Interpretation</a:t>
            </a:r>
            <a:endParaRPr sz="1800">
              <a:latin typeface="Nunito"/>
              <a:ea typeface="Nunito"/>
              <a:cs typeface="Nunito"/>
              <a:sym typeface="Nunito"/>
            </a:endParaRPr>
          </a:p>
        </p:txBody>
      </p:sp>
      <p:sp>
        <p:nvSpPr>
          <p:cNvPr id="150" name="Google Shape;150;p28"/>
          <p:cNvSpPr txBox="1"/>
          <p:nvPr/>
        </p:nvSpPr>
        <p:spPr>
          <a:xfrm>
            <a:off x="3286050" y="2171700"/>
            <a:ext cx="2571900" cy="20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Light"/>
                <a:ea typeface="Nunito Light"/>
                <a:cs typeface="Nunito Light"/>
                <a:sym typeface="Nunito Light"/>
              </a:rPr>
              <a:t>Binary? Ascii?</a:t>
            </a:r>
            <a:endParaRPr sz="1800">
              <a:latin typeface="Nunito Light"/>
              <a:ea typeface="Nunito Light"/>
              <a:cs typeface="Nunito Light"/>
              <a:sym typeface="Nunito Light"/>
            </a:endParaRPr>
          </a:p>
          <a:p>
            <a:pPr indent="0" lvl="0" marL="0" rtl="0" algn="ctr">
              <a:spcBef>
                <a:spcPts val="0"/>
              </a:spcBef>
              <a:spcAft>
                <a:spcPts val="0"/>
              </a:spcAft>
              <a:buNone/>
            </a:pPr>
            <a:r>
              <a:t/>
            </a:r>
            <a:endParaRPr sz="1800">
              <a:latin typeface="Nunito Light"/>
              <a:ea typeface="Nunito Light"/>
              <a:cs typeface="Nunito Light"/>
              <a:sym typeface="Nunito Light"/>
            </a:endParaRPr>
          </a:p>
          <a:p>
            <a:pPr indent="0" lvl="0" marL="0" rtl="0" algn="ctr">
              <a:spcBef>
                <a:spcPts val="0"/>
              </a:spcBef>
              <a:spcAft>
                <a:spcPts val="0"/>
              </a:spcAft>
              <a:buNone/>
            </a:pPr>
            <a:r>
              <a:t/>
            </a:r>
            <a:endParaRPr sz="1800">
              <a:latin typeface="Nunito Light"/>
              <a:ea typeface="Nunito Light"/>
              <a:cs typeface="Nunito Light"/>
              <a:sym typeface="Nunito Light"/>
            </a:endParaRPr>
          </a:p>
          <a:p>
            <a:pPr indent="0" lvl="0" marL="0" rtl="0" algn="ctr">
              <a:spcBef>
                <a:spcPts val="0"/>
              </a:spcBef>
              <a:spcAft>
                <a:spcPts val="0"/>
              </a:spcAft>
              <a:buNone/>
            </a:pPr>
            <a:r>
              <a:t/>
            </a:r>
            <a:endParaRPr sz="1800">
              <a:latin typeface="Nunito Light"/>
              <a:ea typeface="Nunito Light"/>
              <a:cs typeface="Nunito Light"/>
              <a:sym typeface="Nunito Light"/>
            </a:endParaRPr>
          </a:p>
          <a:p>
            <a:pPr indent="0" lvl="0" marL="0" rtl="0" algn="ctr">
              <a:spcBef>
                <a:spcPts val="0"/>
              </a:spcBef>
              <a:spcAft>
                <a:spcPts val="0"/>
              </a:spcAft>
              <a:buNone/>
            </a:pPr>
            <a:r>
              <a:t/>
            </a:r>
            <a:endParaRPr sz="1800">
              <a:latin typeface="Nunito Light"/>
              <a:ea typeface="Nunito Light"/>
              <a:cs typeface="Nunito Light"/>
              <a:sym typeface="Nuni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4" name="Shape 154"/>
        <p:cNvGrpSpPr/>
        <p:nvPr/>
      </p:nvGrpSpPr>
      <p:grpSpPr>
        <a:xfrm>
          <a:off x="0" y="0"/>
          <a:ext cx="0" cy="0"/>
          <a:chOff x="0" y="0"/>
          <a:chExt cx="0" cy="0"/>
        </a:xfrm>
      </p:grpSpPr>
      <p:sp>
        <p:nvSpPr>
          <p:cNvPr id="155" name="Google Shape;155;p29"/>
          <p:cNvSpPr txBox="1"/>
          <p:nvPr>
            <p:ph idx="1" type="body"/>
          </p:nvPr>
        </p:nvSpPr>
        <p:spPr>
          <a:xfrm>
            <a:off x="1151950" y="1437375"/>
            <a:ext cx="65388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a:t>
            </a:r>
            <a:endParaRPr>
              <a:solidFill>
                <a:srgbClr val="666666"/>
              </a:solidFill>
              <a:latin typeface="Nunito"/>
              <a:ea typeface="Nunito"/>
              <a:cs typeface="Nunito"/>
              <a:sym typeface="Nunito"/>
            </a:endParaRPr>
          </a:p>
          <a:p>
            <a:pPr indent="-342900" lvl="0" marL="457200" rtl="0" algn="l">
              <a:spcBef>
                <a:spcPts val="0"/>
              </a:spcBef>
              <a:spcAft>
                <a:spcPts val="0"/>
              </a:spcAft>
              <a:buClr>
                <a:srgbClr val="FFFFFF"/>
              </a:buClr>
              <a:buSzPts val="1800"/>
              <a:buFont typeface="Nunito"/>
              <a:buAutoNum type="arabicPeriod"/>
            </a:pPr>
            <a:r>
              <a:rPr lang="en" u="sng">
                <a:solidFill>
                  <a:srgbClr val="FFFFFF"/>
                </a:solidFill>
                <a:latin typeface="Nunito"/>
                <a:ea typeface="Nunito"/>
                <a:cs typeface="Nunito"/>
                <a:sym typeface="Nunito"/>
              </a:rPr>
              <a:t>Serial Communication between Arduino and p5.js</a:t>
            </a:r>
            <a:endParaRPr u="sng">
              <a:solidFill>
                <a:srgbClr val="FFFFFF"/>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Arduino to p5.js</a:t>
            </a:r>
            <a:endParaRPr sz="1800">
              <a:solidFill>
                <a:srgbClr val="666666"/>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p5.js to Arduino</a:t>
            </a:r>
            <a:endParaRPr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Etch-a-sketch</a:t>
            </a:r>
            <a:endParaRPr>
              <a:solidFill>
                <a:srgbClr val="666666"/>
              </a:solidFill>
              <a:latin typeface="Nunito"/>
              <a:ea typeface="Nunito"/>
              <a:cs typeface="Nunito"/>
              <a:sym typeface="Nunito"/>
            </a:endParaRPr>
          </a:p>
          <a:p>
            <a:pPr indent="0" lvl="0" marL="457200" rtl="0" algn="l">
              <a:spcBef>
                <a:spcPts val="1600"/>
              </a:spcBef>
              <a:spcAft>
                <a:spcPts val="1600"/>
              </a:spcAft>
              <a:buNone/>
            </a:pPr>
            <a:r>
              <a:t/>
            </a:r>
            <a:endParaRPr>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30"/>
          <p:cNvPicPr preferRelativeResize="0"/>
          <p:nvPr/>
        </p:nvPicPr>
        <p:blipFill>
          <a:blip r:embed="rId3">
            <a:alphaModFix/>
          </a:blip>
          <a:stretch>
            <a:fillRect/>
          </a:stretch>
        </p:blipFill>
        <p:spPr>
          <a:xfrm>
            <a:off x="901525" y="2758550"/>
            <a:ext cx="2342400" cy="1756804"/>
          </a:xfrm>
          <a:prstGeom prst="rect">
            <a:avLst/>
          </a:prstGeom>
          <a:noFill/>
          <a:ln>
            <a:noFill/>
          </a:ln>
        </p:spPr>
      </p:pic>
      <p:sp>
        <p:nvSpPr>
          <p:cNvPr id="161" name="Google Shape;161;p30"/>
          <p:cNvSpPr txBox="1"/>
          <p:nvPr/>
        </p:nvSpPr>
        <p:spPr>
          <a:xfrm>
            <a:off x="1311925" y="1066581"/>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Microcontroller </a:t>
            </a:r>
            <a:endParaRPr>
              <a:latin typeface="Nunito"/>
              <a:ea typeface="Nunito"/>
              <a:cs typeface="Nunito"/>
              <a:sym typeface="Nunito"/>
            </a:endParaRPr>
          </a:p>
        </p:txBody>
      </p:sp>
      <p:sp>
        <p:nvSpPr>
          <p:cNvPr id="162" name="Google Shape;162;p30"/>
          <p:cNvSpPr txBox="1"/>
          <p:nvPr/>
        </p:nvSpPr>
        <p:spPr>
          <a:xfrm>
            <a:off x="5477269" y="1176725"/>
            <a:ext cx="3000000" cy="6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rgbClr val="22222A"/>
                </a:solidFill>
                <a:highlight>
                  <a:srgbClr val="FFFFFF"/>
                </a:highlight>
                <a:latin typeface="Nunito"/>
                <a:ea typeface="Nunito"/>
                <a:cs typeface="Nunito"/>
                <a:sym typeface="Nunito"/>
              </a:rPr>
              <a:t>Processing, Max/MSP, OpenFrameworks...</a:t>
            </a:r>
            <a:endParaRPr>
              <a:latin typeface="Nunito"/>
              <a:ea typeface="Nunito"/>
              <a:cs typeface="Nunito"/>
              <a:sym typeface="Nunito"/>
            </a:endParaRPr>
          </a:p>
        </p:txBody>
      </p:sp>
      <p:sp>
        <p:nvSpPr>
          <p:cNvPr id="163" name="Google Shape;163;p30"/>
          <p:cNvSpPr txBox="1"/>
          <p:nvPr>
            <p:ph type="title"/>
          </p:nvPr>
        </p:nvSpPr>
        <p:spPr>
          <a:xfrm>
            <a:off x="175350" y="41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Among many different ways to do a serial communication,</a:t>
            </a:r>
            <a:endParaRPr sz="1800">
              <a:latin typeface="Nunito"/>
              <a:ea typeface="Nunito"/>
              <a:cs typeface="Nunito"/>
              <a:sym typeface="Nunito"/>
            </a:endParaRPr>
          </a:p>
        </p:txBody>
      </p:sp>
      <p:cxnSp>
        <p:nvCxnSpPr>
          <p:cNvPr id="164" name="Google Shape;164;p30"/>
          <p:cNvCxnSpPr/>
          <p:nvPr/>
        </p:nvCxnSpPr>
        <p:spPr>
          <a:xfrm>
            <a:off x="3210050" y="1503350"/>
            <a:ext cx="2342400" cy="0"/>
          </a:xfrm>
          <a:prstGeom prst="straightConnector1">
            <a:avLst/>
          </a:prstGeom>
          <a:noFill/>
          <a:ln cap="flat" cmpd="sng" w="9525">
            <a:solidFill>
              <a:schemeClr val="dk2"/>
            </a:solidFill>
            <a:prstDash val="solid"/>
            <a:round/>
            <a:headEnd len="med" w="med" type="oval"/>
            <a:tailEnd len="med" w="med" type="oval"/>
          </a:ln>
        </p:spPr>
      </p:cxnSp>
      <p:sp>
        <p:nvSpPr>
          <p:cNvPr id="165" name="Google Shape;165;p30"/>
          <p:cNvSpPr txBox="1"/>
          <p:nvPr>
            <p:ph type="title"/>
          </p:nvPr>
        </p:nvSpPr>
        <p:spPr>
          <a:xfrm>
            <a:off x="175350" y="22697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We’ll use:</a:t>
            </a:r>
            <a:endParaRPr sz="1800">
              <a:latin typeface="Nunito"/>
              <a:ea typeface="Nunito"/>
              <a:cs typeface="Nunito"/>
              <a:sym typeface="Nunito"/>
            </a:endParaRPr>
          </a:p>
        </p:txBody>
      </p:sp>
      <p:cxnSp>
        <p:nvCxnSpPr>
          <p:cNvPr id="166" name="Google Shape;166;p30"/>
          <p:cNvCxnSpPr/>
          <p:nvPr/>
        </p:nvCxnSpPr>
        <p:spPr>
          <a:xfrm>
            <a:off x="3440486" y="3636950"/>
            <a:ext cx="2342400" cy="0"/>
          </a:xfrm>
          <a:prstGeom prst="straightConnector1">
            <a:avLst/>
          </a:prstGeom>
          <a:noFill/>
          <a:ln cap="flat" cmpd="sng" w="9525">
            <a:solidFill>
              <a:schemeClr val="dk2"/>
            </a:solidFill>
            <a:prstDash val="solid"/>
            <a:round/>
            <a:headEnd len="med" w="med" type="oval"/>
            <a:tailEnd len="med" w="med" type="oval"/>
          </a:ln>
        </p:spPr>
      </p:cxnSp>
      <p:pic>
        <p:nvPicPr>
          <p:cNvPr id="167" name="Google Shape;167;p30"/>
          <p:cNvPicPr preferRelativeResize="0"/>
          <p:nvPr/>
        </p:nvPicPr>
        <p:blipFill>
          <a:blip r:embed="rId4">
            <a:alphaModFix/>
          </a:blip>
          <a:stretch>
            <a:fillRect/>
          </a:stretch>
        </p:blipFill>
        <p:spPr>
          <a:xfrm>
            <a:off x="6177725" y="3220547"/>
            <a:ext cx="1826316" cy="832800"/>
          </a:xfrm>
          <a:prstGeom prst="rect">
            <a:avLst/>
          </a:prstGeom>
          <a:noFill/>
          <a:ln>
            <a:noFill/>
          </a:ln>
        </p:spPr>
      </p:pic>
      <p:sp>
        <p:nvSpPr>
          <p:cNvPr id="168" name="Google Shape;168;p30"/>
          <p:cNvSpPr txBox="1"/>
          <p:nvPr/>
        </p:nvSpPr>
        <p:spPr>
          <a:xfrm>
            <a:off x="3527244" y="3456456"/>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p5.serialcontrol</a:t>
            </a:r>
            <a:endParaRPr b="1">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185738" y="1285875"/>
            <a:ext cx="8772525" cy="2571750"/>
          </a:xfrm>
          <a:prstGeom prst="rect">
            <a:avLst/>
          </a:prstGeom>
          <a:noFill/>
          <a:ln>
            <a:noFill/>
          </a:ln>
        </p:spPr>
      </p:pic>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p5.serialcontrol</a:t>
            </a:r>
            <a:endParaRPr sz="18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404575" y="1346950"/>
            <a:ext cx="2334838" cy="24495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901525" y="1392458"/>
            <a:ext cx="2342400" cy="1756804"/>
          </a:xfrm>
          <a:prstGeom prst="rect">
            <a:avLst/>
          </a:prstGeom>
          <a:noFill/>
          <a:ln>
            <a:noFill/>
          </a:ln>
        </p:spPr>
      </p:pic>
      <p:sp>
        <p:nvSpPr>
          <p:cNvPr id="180" name="Google Shape;180;p32"/>
          <p:cNvSpPr txBox="1"/>
          <p:nvPr>
            <p:ph type="title"/>
          </p:nvPr>
        </p:nvSpPr>
        <p:spPr>
          <a:xfrm>
            <a:off x="175350" y="41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Getting Ready: Download Software</a:t>
            </a:r>
            <a:endParaRPr sz="1800">
              <a:latin typeface="Nunito"/>
              <a:ea typeface="Nunito"/>
              <a:cs typeface="Nunito"/>
              <a:sym typeface="Nunito"/>
            </a:endParaRPr>
          </a:p>
        </p:txBody>
      </p:sp>
      <p:cxnSp>
        <p:nvCxnSpPr>
          <p:cNvPr id="181" name="Google Shape;181;p32"/>
          <p:cNvCxnSpPr/>
          <p:nvPr/>
        </p:nvCxnSpPr>
        <p:spPr>
          <a:xfrm>
            <a:off x="3516686" y="2270858"/>
            <a:ext cx="2342400" cy="0"/>
          </a:xfrm>
          <a:prstGeom prst="straightConnector1">
            <a:avLst/>
          </a:prstGeom>
          <a:noFill/>
          <a:ln cap="flat" cmpd="sng" w="9525">
            <a:solidFill>
              <a:schemeClr val="dk2"/>
            </a:solidFill>
            <a:prstDash val="solid"/>
            <a:round/>
            <a:headEnd len="med" w="med" type="oval"/>
            <a:tailEnd len="med" w="med" type="oval"/>
          </a:ln>
        </p:spPr>
      </p:cxnSp>
      <p:pic>
        <p:nvPicPr>
          <p:cNvPr id="182" name="Google Shape;182;p32"/>
          <p:cNvPicPr preferRelativeResize="0"/>
          <p:nvPr/>
        </p:nvPicPr>
        <p:blipFill>
          <a:blip r:embed="rId4">
            <a:alphaModFix/>
          </a:blip>
          <a:stretch>
            <a:fillRect/>
          </a:stretch>
        </p:blipFill>
        <p:spPr>
          <a:xfrm>
            <a:off x="6253925" y="1854455"/>
            <a:ext cx="1826316" cy="832800"/>
          </a:xfrm>
          <a:prstGeom prst="rect">
            <a:avLst/>
          </a:prstGeom>
          <a:noFill/>
          <a:ln>
            <a:noFill/>
          </a:ln>
        </p:spPr>
      </p:pic>
      <p:sp>
        <p:nvSpPr>
          <p:cNvPr id="183" name="Google Shape;183;p32"/>
          <p:cNvSpPr txBox="1"/>
          <p:nvPr/>
        </p:nvSpPr>
        <p:spPr>
          <a:xfrm>
            <a:off x="3603444" y="2090364"/>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p5.serialcontrol</a:t>
            </a:r>
            <a:endParaRPr b="1">
              <a:latin typeface="Nunito"/>
              <a:ea typeface="Nunito"/>
              <a:cs typeface="Nunito"/>
              <a:sym typeface="Nunito"/>
            </a:endParaRPr>
          </a:p>
        </p:txBody>
      </p:sp>
      <p:sp>
        <p:nvSpPr>
          <p:cNvPr id="184" name="Google Shape;184;p32"/>
          <p:cNvSpPr txBox="1"/>
          <p:nvPr/>
        </p:nvSpPr>
        <p:spPr>
          <a:xfrm>
            <a:off x="969626" y="3555575"/>
            <a:ext cx="24708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Arduino IDE:</a:t>
            </a:r>
            <a:endParaRPr b="1">
              <a:solidFill>
                <a:srgbClr val="3C78D8"/>
              </a:solidFill>
              <a:latin typeface="Nunito"/>
              <a:ea typeface="Nunito"/>
              <a:cs typeface="Nunito"/>
              <a:sym typeface="Nunito"/>
            </a:endParaRPr>
          </a:p>
          <a:p>
            <a:pPr indent="0" lvl="0" marL="0" rtl="0" algn="ctr">
              <a:spcBef>
                <a:spcPts val="0"/>
              </a:spcBef>
              <a:spcAft>
                <a:spcPts val="0"/>
              </a:spcAft>
              <a:buNone/>
            </a:pPr>
            <a:r>
              <a:t/>
            </a:r>
            <a:endParaRPr>
              <a:solidFill>
                <a:srgbClr val="3C78D8"/>
              </a:solidFill>
              <a:latin typeface="Nunito"/>
              <a:ea typeface="Nunito"/>
              <a:cs typeface="Nunito"/>
              <a:sym typeface="Nunito"/>
            </a:endParaRPr>
          </a:p>
          <a:p>
            <a:pPr indent="0" lvl="0" marL="0" rtl="0" algn="ctr">
              <a:spcBef>
                <a:spcPts val="0"/>
              </a:spcBef>
              <a:spcAft>
                <a:spcPts val="0"/>
              </a:spcAft>
              <a:buNone/>
            </a:pPr>
            <a:r>
              <a:rPr lang="en">
                <a:solidFill>
                  <a:srgbClr val="3C78D8"/>
                </a:solidFill>
                <a:latin typeface="Nunito"/>
                <a:ea typeface="Nunito"/>
                <a:cs typeface="Nunito"/>
                <a:sym typeface="Nunito"/>
              </a:rPr>
              <a:t>arduino.cc/en/Main/Software</a:t>
            </a:r>
            <a:endParaRPr>
              <a:solidFill>
                <a:srgbClr val="3C78D8"/>
              </a:solidFill>
              <a:latin typeface="Nunito"/>
              <a:ea typeface="Nunito"/>
              <a:cs typeface="Nunito"/>
              <a:sym typeface="Nunito"/>
            </a:endParaRPr>
          </a:p>
        </p:txBody>
      </p:sp>
      <p:sp>
        <p:nvSpPr>
          <p:cNvPr id="185" name="Google Shape;185;p32"/>
          <p:cNvSpPr txBox="1"/>
          <p:nvPr/>
        </p:nvSpPr>
        <p:spPr>
          <a:xfrm>
            <a:off x="3737169" y="3555575"/>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Nunito SemiBold"/>
                <a:ea typeface="Nunito SemiBold"/>
                <a:cs typeface="Nunito SemiBold"/>
                <a:sym typeface="Nunito SemiBold"/>
              </a:rPr>
              <a:t>Desktop App:</a:t>
            </a:r>
            <a:endParaRPr>
              <a:solidFill>
                <a:srgbClr val="3C78D8"/>
              </a:solidFill>
              <a:latin typeface="Nunito SemiBold"/>
              <a:ea typeface="Nunito SemiBold"/>
              <a:cs typeface="Nunito SemiBold"/>
              <a:sym typeface="Nunito SemiBold"/>
            </a:endParaRPr>
          </a:p>
          <a:p>
            <a:pPr indent="0" lvl="0" marL="0" rtl="0" algn="ctr">
              <a:spcBef>
                <a:spcPts val="0"/>
              </a:spcBef>
              <a:spcAft>
                <a:spcPts val="0"/>
              </a:spcAft>
              <a:buNone/>
            </a:pPr>
            <a:r>
              <a:t/>
            </a:r>
            <a:endParaRPr>
              <a:solidFill>
                <a:srgbClr val="3C78D8"/>
              </a:solidFill>
              <a:latin typeface="Nunito"/>
              <a:ea typeface="Nunito"/>
              <a:cs typeface="Nunito"/>
              <a:sym typeface="Nunito"/>
            </a:endParaRPr>
          </a:p>
          <a:p>
            <a:pPr indent="0" lvl="0" marL="0" rtl="0" algn="ctr">
              <a:spcBef>
                <a:spcPts val="0"/>
              </a:spcBef>
              <a:spcAft>
                <a:spcPts val="0"/>
              </a:spcAft>
              <a:buNone/>
            </a:pPr>
            <a:r>
              <a:rPr lang="en">
                <a:solidFill>
                  <a:srgbClr val="3C78D8"/>
                </a:solidFill>
                <a:latin typeface="Nunito"/>
                <a:ea typeface="Nunito"/>
                <a:cs typeface="Nunito"/>
                <a:sym typeface="Nunito"/>
              </a:rPr>
              <a:t>bit.ly/p5-serial-control</a:t>
            </a:r>
            <a:endParaRPr>
              <a:solidFill>
                <a:srgbClr val="3C78D8"/>
              </a:solidFill>
              <a:latin typeface="Nunito"/>
              <a:ea typeface="Nunito"/>
              <a:cs typeface="Nunito"/>
              <a:sym typeface="Nunito"/>
            </a:endParaRPr>
          </a:p>
        </p:txBody>
      </p:sp>
      <p:sp>
        <p:nvSpPr>
          <p:cNvPr id="186" name="Google Shape;186;p32"/>
          <p:cNvSpPr txBox="1"/>
          <p:nvPr/>
        </p:nvSpPr>
        <p:spPr>
          <a:xfrm>
            <a:off x="6072307" y="3543181"/>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P5.js editor:</a:t>
            </a:r>
            <a:endParaRPr b="1">
              <a:solidFill>
                <a:srgbClr val="3C78D8"/>
              </a:solidFill>
              <a:latin typeface="Nunito"/>
              <a:ea typeface="Nunito"/>
              <a:cs typeface="Nunito"/>
              <a:sym typeface="Nunito"/>
            </a:endParaRPr>
          </a:p>
          <a:p>
            <a:pPr indent="0" lvl="0" marL="0" rtl="0" algn="ctr">
              <a:spcBef>
                <a:spcPts val="0"/>
              </a:spcBef>
              <a:spcAft>
                <a:spcPts val="0"/>
              </a:spcAft>
              <a:buNone/>
            </a:pPr>
            <a:r>
              <a:t/>
            </a:r>
            <a:endParaRPr>
              <a:solidFill>
                <a:srgbClr val="3C78D8"/>
              </a:solidFill>
              <a:latin typeface="Nunito"/>
              <a:ea typeface="Nunito"/>
              <a:cs typeface="Nunito"/>
              <a:sym typeface="Nunito"/>
            </a:endParaRPr>
          </a:p>
          <a:p>
            <a:pPr indent="0" lvl="0" marL="0" rtl="0" algn="ctr">
              <a:spcBef>
                <a:spcPts val="0"/>
              </a:spcBef>
              <a:spcAft>
                <a:spcPts val="0"/>
              </a:spcAft>
              <a:buNone/>
            </a:pPr>
            <a:r>
              <a:rPr lang="en">
                <a:solidFill>
                  <a:srgbClr val="3C78D8"/>
                </a:solidFill>
                <a:latin typeface="Nunito"/>
                <a:ea typeface="Nunito"/>
                <a:cs typeface="Nunito"/>
                <a:sym typeface="Nunito"/>
              </a:rPr>
              <a:t>editor.p5js.org</a:t>
            </a:r>
            <a:endParaRPr>
              <a:solidFill>
                <a:srgbClr val="3C78D8"/>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11" y="1990050"/>
            <a:ext cx="3033940" cy="2275475"/>
          </a:xfrm>
          <a:prstGeom prst="rect">
            <a:avLst/>
          </a:prstGeom>
          <a:noFill/>
          <a:ln>
            <a:noFill/>
          </a:ln>
        </p:spPr>
      </p:pic>
      <p:sp>
        <p:nvSpPr>
          <p:cNvPr id="192" name="Google Shape;192;p33"/>
          <p:cNvSpPr txBox="1"/>
          <p:nvPr>
            <p:ph type="title"/>
          </p:nvPr>
        </p:nvSpPr>
        <p:spPr>
          <a:xfrm>
            <a:off x="175350" y="41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Getting Ready: Get Your Parts</a:t>
            </a:r>
            <a:endParaRPr sz="1800">
              <a:latin typeface="Nunito"/>
              <a:ea typeface="Nunito"/>
              <a:cs typeface="Nunito"/>
              <a:sym typeface="Nunito"/>
            </a:endParaRPr>
          </a:p>
        </p:txBody>
      </p:sp>
      <p:pic>
        <p:nvPicPr>
          <p:cNvPr id="193" name="Google Shape;193;p33"/>
          <p:cNvPicPr preferRelativeResize="0"/>
          <p:nvPr/>
        </p:nvPicPr>
        <p:blipFill>
          <a:blip r:embed="rId4">
            <a:alphaModFix/>
          </a:blip>
          <a:stretch>
            <a:fillRect/>
          </a:stretch>
        </p:blipFill>
        <p:spPr>
          <a:xfrm>
            <a:off x="5821883" y="1392450"/>
            <a:ext cx="1139875" cy="1139875"/>
          </a:xfrm>
          <a:prstGeom prst="rect">
            <a:avLst/>
          </a:prstGeom>
          <a:noFill/>
          <a:ln>
            <a:noFill/>
          </a:ln>
        </p:spPr>
      </p:pic>
      <p:pic>
        <p:nvPicPr>
          <p:cNvPr id="194" name="Google Shape;194;p33"/>
          <p:cNvPicPr preferRelativeResize="0"/>
          <p:nvPr/>
        </p:nvPicPr>
        <p:blipFill>
          <a:blip r:embed="rId4">
            <a:alphaModFix/>
          </a:blip>
          <a:stretch>
            <a:fillRect/>
          </a:stretch>
        </p:blipFill>
        <p:spPr>
          <a:xfrm>
            <a:off x="5821883" y="2743400"/>
            <a:ext cx="1139875" cy="1139875"/>
          </a:xfrm>
          <a:prstGeom prst="rect">
            <a:avLst/>
          </a:prstGeom>
          <a:noFill/>
          <a:ln>
            <a:noFill/>
          </a:ln>
        </p:spPr>
      </p:pic>
      <p:pic>
        <p:nvPicPr>
          <p:cNvPr id="195" name="Google Shape;195;p33"/>
          <p:cNvPicPr preferRelativeResize="0"/>
          <p:nvPr/>
        </p:nvPicPr>
        <p:blipFill>
          <a:blip r:embed="rId5">
            <a:alphaModFix/>
          </a:blip>
          <a:stretch>
            <a:fillRect/>
          </a:stretch>
        </p:blipFill>
        <p:spPr>
          <a:xfrm>
            <a:off x="2816825" y="986125"/>
            <a:ext cx="2275475" cy="2275475"/>
          </a:xfrm>
          <a:prstGeom prst="rect">
            <a:avLst/>
          </a:prstGeom>
          <a:noFill/>
          <a:ln>
            <a:noFill/>
          </a:ln>
        </p:spPr>
      </p:pic>
      <p:pic>
        <p:nvPicPr>
          <p:cNvPr id="196" name="Google Shape;196;p33"/>
          <p:cNvPicPr preferRelativeResize="0"/>
          <p:nvPr/>
        </p:nvPicPr>
        <p:blipFill>
          <a:blip r:embed="rId6">
            <a:alphaModFix/>
          </a:blip>
          <a:stretch>
            <a:fillRect/>
          </a:stretch>
        </p:blipFill>
        <p:spPr>
          <a:xfrm>
            <a:off x="7347800" y="1240946"/>
            <a:ext cx="1271950" cy="1271947"/>
          </a:xfrm>
          <a:prstGeom prst="rect">
            <a:avLst/>
          </a:prstGeom>
          <a:noFill/>
          <a:ln>
            <a:noFill/>
          </a:ln>
        </p:spPr>
      </p:pic>
      <p:pic>
        <p:nvPicPr>
          <p:cNvPr id="197" name="Google Shape;197;p33"/>
          <p:cNvPicPr preferRelativeResize="0"/>
          <p:nvPr/>
        </p:nvPicPr>
        <p:blipFill>
          <a:blip r:embed="rId7">
            <a:alphaModFix/>
          </a:blip>
          <a:stretch>
            <a:fillRect/>
          </a:stretch>
        </p:blipFill>
        <p:spPr>
          <a:xfrm>
            <a:off x="7347800" y="2616143"/>
            <a:ext cx="1234885" cy="1234882"/>
          </a:xfrm>
          <a:prstGeom prst="rect">
            <a:avLst/>
          </a:prstGeom>
          <a:noFill/>
          <a:ln>
            <a:noFill/>
          </a:ln>
        </p:spPr>
      </p:pic>
      <p:pic>
        <p:nvPicPr>
          <p:cNvPr id="198" name="Google Shape;198;p33"/>
          <p:cNvPicPr preferRelativeResize="0"/>
          <p:nvPr/>
        </p:nvPicPr>
        <p:blipFill>
          <a:blip r:embed="rId8">
            <a:alphaModFix/>
          </a:blip>
          <a:stretch>
            <a:fillRect/>
          </a:stretch>
        </p:blipFill>
        <p:spPr>
          <a:xfrm>
            <a:off x="3907875" y="3516375"/>
            <a:ext cx="1736969" cy="138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2" name="Shape 202"/>
        <p:cNvGrpSpPr/>
        <p:nvPr/>
      </p:nvGrpSpPr>
      <p:grpSpPr>
        <a:xfrm>
          <a:off x="0" y="0"/>
          <a:ext cx="0" cy="0"/>
          <a:chOff x="0" y="0"/>
          <a:chExt cx="0" cy="0"/>
        </a:xfrm>
      </p:grpSpPr>
      <p:sp>
        <p:nvSpPr>
          <p:cNvPr id="203" name="Google Shape;203;p34"/>
          <p:cNvSpPr txBox="1"/>
          <p:nvPr>
            <p:ph idx="1" type="body"/>
          </p:nvPr>
        </p:nvSpPr>
        <p:spPr>
          <a:xfrm>
            <a:off x="1151950" y="1437375"/>
            <a:ext cx="65388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a:t>
            </a:r>
            <a:endParaRPr>
              <a:solidFill>
                <a:srgbClr val="666666"/>
              </a:solidFill>
              <a:latin typeface="Nunito"/>
              <a:ea typeface="Nunito"/>
              <a:cs typeface="Nunito"/>
              <a:sym typeface="Nunito"/>
            </a:endParaRPr>
          </a:p>
          <a:p>
            <a:pPr indent="-342900" lvl="0" marL="457200" rtl="0" algn="l">
              <a:spcBef>
                <a:spcPts val="0"/>
              </a:spcBef>
              <a:spcAft>
                <a:spcPts val="0"/>
              </a:spcAft>
              <a:buClr>
                <a:srgbClr val="FFFFFF"/>
              </a:buClr>
              <a:buSzPts val="1800"/>
              <a:buFont typeface="Nunito"/>
              <a:buAutoNum type="arabicPeriod"/>
            </a:pPr>
            <a:r>
              <a:rPr lang="en" u="sng">
                <a:solidFill>
                  <a:srgbClr val="FFFFFF"/>
                </a:solidFill>
                <a:latin typeface="Nunito"/>
                <a:ea typeface="Nunito"/>
                <a:cs typeface="Nunito"/>
                <a:sym typeface="Nunito"/>
              </a:rPr>
              <a:t>Serial Communication between Arduino and p5.js</a:t>
            </a:r>
            <a:endParaRPr u="sng">
              <a:solidFill>
                <a:srgbClr val="FFFFFF"/>
              </a:solidFill>
              <a:latin typeface="Nunito"/>
              <a:ea typeface="Nunito"/>
              <a:cs typeface="Nunito"/>
              <a:sym typeface="Nunito"/>
            </a:endParaRPr>
          </a:p>
          <a:p>
            <a:pPr indent="-342900" lvl="1" marL="914400" rtl="0" algn="l">
              <a:spcBef>
                <a:spcPts val="0"/>
              </a:spcBef>
              <a:spcAft>
                <a:spcPts val="0"/>
              </a:spcAft>
              <a:buClr>
                <a:srgbClr val="FFFFFF"/>
              </a:buClr>
              <a:buSzPts val="1800"/>
              <a:buFont typeface="Nunito"/>
              <a:buAutoNum type="alphaLcPeriod"/>
            </a:pPr>
            <a:r>
              <a:rPr lang="en" sz="1800" u="sng">
                <a:solidFill>
                  <a:srgbClr val="FFFFFF"/>
                </a:solidFill>
                <a:latin typeface="Nunito"/>
                <a:ea typeface="Nunito"/>
                <a:cs typeface="Nunito"/>
                <a:sym typeface="Nunito"/>
              </a:rPr>
              <a:t>Arduino to p5.js</a:t>
            </a:r>
            <a:endParaRPr sz="1800" u="sng">
              <a:solidFill>
                <a:srgbClr val="FFFFFF"/>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p5.js to Arduino</a:t>
            </a:r>
            <a:endParaRPr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Etch-a-sketch</a:t>
            </a:r>
            <a:endParaRPr>
              <a:solidFill>
                <a:srgbClr val="666666"/>
              </a:solidFill>
              <a:latin typeface="Nunito"/>
              <a:ea typeface="Nunito"/>
              <a:cs typeface="Nunito"/>
              <a:sym typeface="Nunito"/>
            </a:endParaRPr>
          </a:p>
          <a:p>
            <a:pPr indent="0" lvl="0" marL="457200" rtl="0" algn="l">
              <a:spcBef>
                <a:spcPts val="1600"/>
              </a:spcBef>
              <a:spcAft>
                <a:spcPts val="1600"/>
              </a:spcAft>
              <a:buNone/>
            </a:pPr>
            <a:r>
              <a:t/>
            </a:r>
            <a:endParaRPr>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a:t>
            </a:r>
            <a:endParaRPr b="1" sz="1800">
              <a:solidFill>
                <a:srgbClr val="22222A"/>
              </a:solidFill>
              <a:highlight>
                <a:srgbClr val="FFFFFF"/>
              </a:highlight>
              <a:latin typeface="Nunito"/>
              <a:ea typeface="Nunito"/>
              <a:cs typeface="Nunito"/>
              <a:sym typeface="Nunito"/>
            </a:endParaRPr>
          </a:p>
        </p:txBody>
      </p:sp>
      <p:sp>
        <p:nvSpPr>
          <p:cNvPr id="209" name="Google Shape;209;p35"/>
          <p:cNvSpPr txBox="1"/>
          <p:nvPr/>
        </p:nvSpPr>
        <p:spPr>
          <a:xfrm>
            <a:off x="556351" y="1365000"/>
            <a:ext cx="8031300" cy="16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Mission: </a:t>
            </a:r>
            <a:endParaRPr b="1" sz="1800">
              <a:latin typeface="Nunito"/>
              <a:ea typeface="Nunito"/>
              <a:cs typeface="Nunito"/>
              <a:sym typeface="Nunito"/>
            </a:endParaRPr>
          </a:p>
          <a:p>
            <a:pPr indent="0" lvl="0" marL="0" rtl="0" algn="l">
              <a:spcBef>
                <a:spcPts val="0"/>
              </a:spcBef>
              <a:spcAft>
                <a:spcPts val="0"/>
              </a:spcAft>
              <a:buNone/>
            </a:pPr>
            <a:r>
              <a:rPr lang="en" sz="1800">
                <a:latin typeface="Nunito"/>
                <a:ea typeface="Nunito"/>
                <a:cs typeface="Nunito"/>
                <a:sym typeface="Nunito"/>
              </a:rPr>
              <a:t>Use values from a potentiometer to adjust the size of a circle on the screen</a:t>
            </a:r>
            <a:endParaRPr sz="1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6"/>
          <p:cNvPicPr preferRelativeResize="0"/>
          <p:nvPr/>
        </p:nvPicPr>
        <p:blipFill rotWithShape="1">
          <a:blip r:embed="rId3">
            <a:alphaModFix/>
          </a:blip>
          <a:srcRect b="4870" l="0" r="0" t="0"/>
          <a:stretch/>
        </p:blipFill>
        <p:spPr>
          <a:xfrm>
            <a:off x="1753050" y="464075"/>
            <a:ext cx="5708575" cy="4603224"/>
          </a:xfrm>
          <a:prstGeom prst="rect">
            <a:avLst/>
          </a:prstGeom>
          <a:noFill/>
          <a:ln>
            <a:noFill/>
          </a:ln>
        </p:spPr>
      </p:pic>
      <p:sp>
        <p:nvSpPr>
          <p:cNvPr id="215" name="Google Shape;215;p36"/>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Wiring</a:t>
            </a:r>
            <a:endParaRPr b="1" sz="1800">
              <a:solidFill>
                <a:srgbClr val="22222A"/>
              </a:solidFill>
              <a:highlight>
                <a:srgbClr val="FFFFFF"/>
              </a:highlight>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7"/>
          <p:cNvPicPr preferRelativeResize="0"/>
          <p:nvPr/>
        </p:nvPicPr>
        <p:blipFill>
          <a:blip r:embed="rId3">
            <a:alphaModFix/>
          </a:blip>
          <a:stretch>
            <a:fillRect/>
          </a:stretch>
        </p:blipFill>
        <p:spPr>
          <a:xfrm>
            <a:off x="727830" y="0"/>
            <a:ext cx="7688340"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nvSpPr>
        <p:spPr>
          <a:xfrm>
            <a:off x="1190075" y="1723650"/>
            <a:ext cx="7190700" cy="16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latin typeface="Nunito"/>
                <a:ea typeface="Nunito"/>
                <a:cs typeface="Nunito"/>
                <a:sym typeface="Nunito"/>
              </a:rPr>
              <a:t>The simplest way </a:t>
            </a:r>
            <a:br>
              <a:rPr lang="en" sz="1800">
                <a:latin typeface="Nunito"/>
                <a:ea typeface="Nunito"/>
                <a:cs typeface="Nunito"/>
                <a:sym typeface="Nunito"/>
              </a:rPr>
            </a:br>
            <a:r>
              <a:rPr lang="en" sz="1800">
                <a:latin typeface="Nunito"/>
                <a:ea typeface="Nunito"/>
                <a:cs typeface="Nunito"/>
                <a:sym typeface="Nunito"/>
              </a:rPr>
              <a:t>when you want to send one sensor value that ranges 0-255</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Sending 1byte continuously</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No extra parsing needed on the p5.js side</a:t>
            </a:r>
            <a:endParaRPr sz="1800">
              <a:latin typeface="Nunito"/>
              <a:ea typeface="Nunito"/>
              <a:cs typeface="Nunito"/>
              <a:sym typeface="Nunito"/>
            </a:endParaRPr>
          </a:p>
        </p:txBody>
      </p:sp>
      <p:sp>
        <p:nvSpPr>
          <p:cNvPr id="226" name="Google Shape;226;p38"/>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(Binary)</a:t>
            </a:r>
            <a:endParaRPr b="1" sz="1800">
              <a:solidFill>
                <a:srgbClr val="22222A"/>
              </a:solidFill>
              <a:highlight>
                <a:srgbClr val="FFFFFF"/>
              </a:highlight>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(Binary)</a:t>
            </a:r>
            <a:endParaRPr b="1" sz="1800">
              <a:solidFill>
                <a:srgbClr val="22222A"/>
              </a:solidFill>
              <a:highlight>
                <a:srgbClr val="FFFFFF"/>
              </a:highlight>
              <a:latin typeface="Nunito"/>
              <a:ea typeface="Nunito"/>
              <a:cs typeface="Nunito"/>
              <a:sym typeface="Nunito"/>
            </a:endParaRPr>
          </a:p>
        </p:txBody>
      </p:sp>
      <p:pic>
        <p:nvPicPr>
          <p:cNvPr id="232" name="Google Shape;232;p39"/>
          <p:cNvPicPr preferRelativeResize="0"/>
          <p:nvPr/>
        </p:nvPicPr>
        <p:blipFill>
          <a:blip r:embed="rId3">
            <a:alphaModFix/>
          </a:blip>
          <a:stretch>
            <a:fillRect/>
          </a:stretch>
        </p:blipFill>
        <p:spPr>
          <a:xfrm>
            <a:off x="690738" y="1714024"/>
            <a:ext cx="1139875" cy="1139875"/>
          </a:xfrm>
          <a:prstGeom prst="rect">
            <a:avLst/>
          </a:prstGeom>
          <a:noFill/>
          <a:ln>
            <a:noFill/>
          </a:ln>
        </p:spPr>
      </p:pic>
      <p:sp>
        <p:nvSpPr>
          <p:cNvPr id="233" name="Google Shape;233;p39"/>
          <p:cNvSpPr txBox="1"/>
          <p:nvPr/>
        </p:nvSpPr>
        <p:spPr>
          <a:xfrm>
            <a:off x="1888803" y="1939899"/>
            <a:ext cx="7190700" cy="16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Sensor Range: 0-1023 (when connecting it to 5V)</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rPr lang="en" sz="1800">
                <a:solidFill>
                  <a:srgbClr val="4A86E8"/>
                </a:solidFill>
                <a:latin typeface="Nunito"/>
                <a:ea typeface="Nunito"/>
                <a:cs typeface="Nunito"/>
                <a:sym typeface="Nunito"/>
              </a:rPr>
              <a:t>→ use “Map” or “/” to fit the 0-255 range on the Arduino side</a:t>
            </a:r>
            <a:endParaRPr sz="1800">
              <a:solidFill>
                <a:srgbClr val="4A86E8"/>
              </a:solidFill>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(Binary): Code</a:t>
            </a:r>
            <a:endParaRPr b="1" sz="1800">
              <a:solidFill>
                <a:srgbClr val="22222A"/>
              </a:solidFill>
              <a:highlight>
                <a:srgbClr val="FFFFFF"/>
              </a:highlight>
              <a:latin typeface="Nunito"/>
              <a:ea typeface="Nunito"/>
              <a:cs typeface="Nunito"/>
              <a:sym typeface="Nunito"/>
            </a:endParaRPr>
          </a:p>
        </p:txBody>
      </p:sp>
      <p:pic>
        <p:nvPicPr>
          <p:cNvPr id="239" name="Google Shape;239;p40"/>
          <p:cNvPicPr preferRelativeResize="0"/>
          <p:nvPr/>
        </p:nvPicPr>
        <p:blipFill>
          <a:blip r:embed="rId3">
            <a:alphaModFix/>
          </a:blip>
          <a:stretch>
            <a:fillRect/>
          </a:stretch>
        </p:blipFill>
        <p:spPr>
          <a:xfrm>
            <a:off x="179015" y="2522293"/>
            <a:ext cx="4019099" cy="2281103"/>
          </a:xfrm>
          <a:prstGeom prst="rect">
            <a:avLst/>
          </a:prstGeom>
          <a:noFill/>
          <a:ln>
            <a:noFill/>
          </a:ln>
        </p:spPr>
      </p:pic>
      <p:sp>
        <p:nvSpPr>
          <p:cNvPr id="240" name="Google Shape;240;p40"/>
          <p:cNvSpPr txBox="1"/>
          <p:nvPr/>
        </p:nvSpPr>
        <p:spPr>
          <a:xfrm>
            <a:off x="1825850" y="699902"/>
            <a:ext cx="4964400" cy="92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Nunito"/>
                <a:ea typeface="Nunito"/>
                <a:cs typeface="Nunito"/>
                <a:sym typeface="Nunito"/>
              </a:rPr>
              <a:t>Code is found at: </a:t>
            </a:r>
            <a:r>
              <a:rPr lang="en" sz="1800">
                <a:solidFill>
                  <a:srgbClr val="3C78D8"/>
                </a:solidFill>
                <a:latin typeface="Nunito"/>
                <a:ea typeface="Nunito"/>
                <a:cs typeface="Nunito"/>
                <a:sym typeface="Nunito"/>
              </a:rPr>
              <a:t>bit.ly/arduino-p5-binary</a:t>
            </a:r>
            <a:endParaRPr sz="1800">
              <a:solidFill>
                <a:srgbClr val="3C78D8"/>
              </a:solidFill>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OR</a:t>
            </a:r>
            <a:endParaRPr sz="1800">
              <a:latin typeface="Nunito"/>
              <a:ea typeface="Nunito"/>
              <a:cs typeface="Nunito"/>
              <a:sym typeface="Nunito"/>
            </a:endParaRPr>
          </a:p>
          <a:p>
            <a:pPr indent="0" lvl="0" marL="0" rtl="0" algn="ctr">
              <a:spcBef>
                <a:spcPts val="0"/>
              </a:spcBef>
              <a:spcAft>
                <a:spcPts val="0"/>
              </a:spcAft>
              <a:buNone/>
            </a:pPr>
            <a:r>
              <a:rPr b="1" lang="en" sz="1800">
                <a:solidFill>
                  <a:srgbClr val="3C78D8"/>
                </a:solidFill>
                <a:latin typeface="Nunito"/>
                <a:ea typeface="Nunito"/>
                <a:cs typeface="Nunito"/>
                <a:sym typeface="Nunito"/>
              </a:rPr>
              <a:t>Start from Boilerplate: </a:t>
            </a:r>
            <a:r>
              <a:rPr lang="en" sz="1800">
                <a:solidFill>
                  <a:srgbClr val="3C78D8"/>
                </a:solidFill>
                <a:latin typeface="Nunito"/>
                <a:ea typeface="Nunito"/>
                <a:cs typeface="Nunito"/>
                <a:sym typeface="Nunito"/>
              </a:rPr>
              <a:t>bit.ly/serial-boiler</a:t>
            </a:r>
            <a:endParaRPr sz="1800">
              <a:solidFill>
                <a:srgbClr val="3C78D8"/>
              </a:solidFill>
              <a:latin typeface="Nunito"/>
              <a:ea typeface="Nunito"/>
              <a:cs typeface="Nunito"/>
              <a:sym typeface="Nunito"/>
            </a:endParaRPr>
          </a:p>
        </p:txBody>
      </p:sp>
      <p:sp>
        <p:nvSpPr>
          <p:cNvPr id="241" name="Google Shape;241;p40"/>
          <p:cNvSpPr txBox="1"/>
          <p:nvPr/>
        </p:nvSpPr>
        <p:spPr>
          <a:xfrm>
            <a:off x="1085472" y="1774304"/>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Arduino:</a:t>
            </a:r>
            <a:endParaRPr b="1">
              <a:solidFill>
                <a:srgbClr val="3C78D8"/>
              </a:solidFill>
              <a:latin typeface="Nunito"/>
              <a:ea typeface="Nunito"/>
              <a:cs typeface="Nunito"/>
              <a:sym typeface="Nunito"/>
            </a:endParaRPr>
          </a:p>
        </p:txBody>
      </p:sp>
      <p:pic>
        <p:nvPicPr>
          <p:cNvPr id="242" name="Google Shape;242;p40"/>
          <p:cNvPicPr preferRelativeResize="0"/>
          <p:nvPr/>
        </p:nvPicPr>
        <p:blipFill>
          <a:blip r:embed="rId4">
            <a:alphaModFix/>
          </a:blip>
          <a:stretch>
            <a:fillRect/>
          </a:stretch>
        </p:blipFill>
        <p:spPr>
          <a:xfrm>
            <a:off x="4519252" y="2522285"/>
            <a:ext cx="4377736" cy="2281099"/>
          </a:xfrm>
          <a:prstGeom prst="rect">
            <a:avLst/>
          </a:prstGeom>
          <a:noFill/>
          <a:ln>
            <a:noFill/>
          </a:ln>
        </p:spPr>
      </p:pic>
      <p:sp>
        <p:nvSpPr>
          <p:cNvPr id="243" name="Google Shape;243;p40"/>
          <p:cNvSpPr txBox="1"/>
          <p:nvPr/>
        </p:nvSpPr>
        <p:spPr>
          <a:xfrm>
            <a:off x="5757422" y="1774304"/>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P5.js:</a:t>
            </a:r>
            <a:endParaRPr>
              <a:solidFill>
                <a:srgbClr val="3C78D8"/>
              </a:solidFill>
              <a:latin typeface="Nunito"/>
              <a:ea typeface="Nunito"/>
              <a:cs typeface="Nunito"/>
              <a:sym typeface="Nunito"/>
            </a:endParaRPr>
          </a:p>
        </p:txBody>
      </p:sp>
      <p:sp>
        <p:nvSpPr>
          <p:cNvPr id="244" name="Google Shape;244;p40"/>
          <p:cNvSpPr/>
          <p:nvPr/>
        </p:nvSpPr>
        <p:spPr>
          <a:xfrm>
            <a:off x="322719" y="4372765"/>
            <a:ext cx="1542900" cy="15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sp>
        <p:nvSpPr>
          <p:cNvPr id="250" name="Google Shape;250;p41"/>
          <p:cNvSpPr txBox="1"/>
          <p:nvPr/>
        </p:nvSpPr>
        <p:spPr>
          <a:xfrm>
            <a:off x="556351" y="1375085"/>
            <a:ext cx="8031300" cy="16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What if,</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 we want to send a wider range of value?</a:t>
            </a:r>
            <a:endParaRPr sz="1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Connecting Digital and Physical</a:t>
            </a:r>
            <a:endParaRPr sz="1800">
              <a:latin typeface="Nunito"/>
              <a:ea typeface="Nunito"/>
              <a:cs typeface="Nunito"/>
              <a:sym typeface="Nunito"/>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Nunito Light"/>
                <a:ea typeface="Nunito Light"/>
                <a:cs typeface="Nunito Light"/>
                <a:sym typeface="Nunito Light"/>
              </a:rPr>
              <a:t>Example Projects</a:t>
            </a:r>
            <a:endParaRPr sz="1400">
              <a:solidFill>
                <a:srgbClr val="000000"/>
              </a:solidFill>
              <a:highlight>
                <a:srgbClr val="FFFFFF"/>
              </a:highlight>
              <a:latin typeface="Nunito Light"/>
              <a:ea typeface="Nunito Light"/>
              <a:cs typeface="Nunito Light"/>
              <a:sym typeface="Nunito Light"/>
            </a:endParaRPr>
          </a:p>
          <a:p>
            <a:pPr indent="-317500" lvl="0" marL="457200" rtl="0" algn="l">
              <a:spcBef>
                <a:spcPts val="1600"/>
              </a:spcBef>
              <a:spcAft>
                <a:spcPts val="0"/>
              </a:spcAft>
              <a:buClr>
                <a:srgbClr val="000000"/>
              </a:buClr>
              <a:buSzPts val="1400"/>
              <a:buFont typeface="Nunito Light"/>
              <a:buChar char="●"/>
            </a:pPr>
            <a:r>
              <a:rPr lang="en" sz="1400" u="sng">
                <a:solidFill>
                  <a:srgbClr val="000000"/>
                </a:solidFill>
                <a:highlight>
                  <a:srgbClr val="FFFFFF"/>
                </a:highlight>
                <a:latin typeface="Nunito Light"/>
                <a:ea typeface="Nunito Light"/>
                <a:cs typeface="Nunito Light"/>
                <a:sym typeface="Nunito Light"/>
                <a:hlinkClick r:id="rId3"/>
              </a:rPr>
              <a:t>Arduino and Processing over Serial</a:t>
            </a:r>
            <a:r>
              <a:rPr lang="en" sz="1400">
                <a:solidFill>
                  <a:srgbClr val="000000"/>
                </a:solidFill>
                <a:highlight>
                  <a:srgbClr val="FFFFFF"/>
                </a:highlight>
                <a:latin typeface="Nunito Light"/>
                <a:ea typeface="Nunito Light"/>
                <a:cs typeface="Nunito Light"/>
                <a:sym typeface="Nunito Light"/>
              </a:rPr>
              <a:t> by Alex Corbi</a:t>
            </a:r>
            <a:endParaRPr sz="1400">
              <a:solidFill>
                <a:srgbClr val="000000"/>
              </a:solidFill>
              <a:highlight>
                <a:srgbClr val="FFFFFF"/>
              </a:highlight>
              <a:latin typeface="Nunito Light"/>
              <a:ea typeface="Nunito Light"/>
              <a:cs typeface="Nunito Light"/>
              <a:sym typeface="Nunito Light"/>
            </a:endParaRPr>
          </a:p>
          <a:p>
            <a:pPr indent="-317500" lvl="0" marL="457200" rtl="0" algn="l">
              <a:spcBef>
                <a:spcPts val="0"/>
              </a:spcBef>
              <a:spcAft>
                <a:spcPts val="0"/>
              </a:spcAft>
              <a:buClr>
                <a:srgbClr val="000000"/>
              </a:buClr>
              <a:buSzPts val="1400"/>
              <a:buFont typeface="Nunito Light"/>
              <a:buChar char="●"/>
            </a:pPr>
            <a:r>
              <a:rPr lang="en" sz="1400" u="sng">
                <a:solidFill>
                  <a:srgbClr val="000000"/>
                </a:solidFill>
                <a:highlight>
                  <a:srgbClr val="FFFFFF"/>
                </a:highlight>
                <a:latin typeface="Nunito Light"/>
                <a:ea typeface="Nunito Light"/>
                <a:cs typeface="Nunito Light"/>
                <a:sym typeface="Nunito Light"/>
                <a:hlinkClick r:id="rId4"/>
              </a:rPr>
              <a:t>Controlling model train with keyboard</a:t>
            </a:r>
            <a:r>
              <a:rPr lang="en" sz="1400">
                <a:solidFill>
                  <a:srgbClr val="000000"/>
                </a:solidFill>
                <a:highlight>
                  <a:srgbClr val="FFFFFF"/>
                </a:highlight>
                <a:latin typeface="Nunito Light"/>
                <a:ea typeface="Nunito Light"/>
                <a:cs typeface="Nunito Light"/>
                <a:sym typeface="Nunito Light"/>
              </a:rPr>
              <a:t> by Kushagra Keshari</a:t>
            </a:r>
            <a:endParaRPr sz="1400">
              <a:solidFill>
                <a:srgbClr val="000000"/>
              </a:solidFill>
              <a:highlight>
                <a:srgbClr val="FFFFFF"/>
              </a:highlight>
              <a:latin typeface="Nunito Light"/>
              <a:ea typeface="Nunito Light"/>
              <a:cs typeface="Nunito Light"/>
              <a:sym typeface="Nunito Light"/>
            </a:endParaRPr>
          </a:p>
          <a:p>
            <a:pPr indent="0" lvl="0" marL="0" rtl="0" algn="l">
              <a:spcBef>
                <a:spcPts val="1600"/>
              </a:spcBef>
              <a:spcAft>
                <a:spcPts val="0"/>
              </a:spcAft>
              <a:buNone/>
            </a:pPr>
            <a:r>
              <a:rPr lang="en" sz="1400">
                <a:solidFill>
                  <a:srgbClr val="000000"/>
                </a:solidFill>
                <a:highlight>
                  <a:srgbClr val="FFFFFF"/>
                </a:highlight>
                <a:latin typeface="Nunito Light"/>
                <a:ea typeface="Nunito Light"/>
                <a:cs typeface="Nunito Light"/>
                <a:sym typeface="Nunito Light"/>
              </a:rPr>
              <a:t>My Projects</a:t>
            </a:r>
            <a:endParaRPr sz="1400">
              <a:solidFill>
                <a:srgbClr val="000000"/>
              </a:solidFill>
              <a:highlight>
                <a:srgbClr val="FFFFFF"/>
              </a:highlight>
              <a:latin typeface="Nunito Light"/>
              <a:ea typeface="Nunito Light"/>
              <a:cs typeface="Nunito Light"/>
              <a:sym typeface="Nunito Light"/>
            </a:endParaRPr>
          </a:p>
          <a:p>
            <a:pPr indent="-317500" lvl="0" marL="457200" rtl="0" algn="l">
              <a:spcBef>
                <a:spcPts val="1600"/>
              </a:spcBef>
              <a:spcAft>
                <a:spcPts val="0"/>
              </a:spcAft>
              <a:buClr>
                <a:srgbClr val="000000"/>
              </a:buClr>
              <a:buSzPts val="1400"/>
              <a:buFont typeface="Nunito Light"/>
              <a:buChar char="●"/>
            </a:pPr>
            <a:r>
              <a:rPr lang="en" sz="1400">
                <a:solidFill>
                  <a:srgbClr val="000000"/>
                </a:solidFill>
                <a:highlight>
                  <a:srgbClr val="FFFFFF"/>
                </a:highlight>
                <a:latin typeface="Nunito Light"/>
                <a:ea typeface="Nunito Light"/>
                <a:cs typeface="Nunito Light"/>
                <a:sym typeface="Nunito Light"/>
              </a:rPr>
              <a:t>My very first ART with serial communication: </a:t>
            </a:r>
            <a:r>
              <a:rPr lang="en" sz="1400" u="sng">
                <a:solidFill>
                  <a:srgbClr val="000000"/>
                </a:solidFill>
                <a:highlight>
                  <a:srgbClr val="FFFFFF"/>
                </a:highlight>
                <a:latin typeface="Nunito Light"/>
                <a:ea typeface="Nunito Light"/>
                <a:cs typeface="Nunito Light"/>
                <a:sym typeface="Nunito Light"/>
                <a:hlinkClick r:id="rId5"/>
              </a:rPr>
              <a:t>Sleeping Guy</a:t>
            </a:r>
            <a:r>
              <a:rPr lang="en" sz="1400">
                <a:solidFill>
                  <a:srgbClr val="000000"/>
                </a:solidFill>
                <a:latin typeface="Nunito Light"/>
                <a:ea typeface="Nunito Light"/>
                <a:cs typeface="Nunito Light"/>
                <a:sym typeface="Nunito Light"/>
              </a:rPr>
              <a:t> (Arduino - Processing)</a:t>
            </a:r>
            <a:endParaRPr sz="1400">
              <a:solidFill>
                <a:srgbClr val="000000"/>
              </a:solidFill>
              <a:latin typeface="Nunito Light"/>
              <a:ea typeface="Nunito Light"/>
              <a:cs typeface="Nunito Light"/>
              <a:sym typeface="Nunito Light"/>
            </a:endParaRPr>
          </a:p>
          <a:p>
            <a:pPr indent="-317500" lvl="0" marL="457200" rtl="0" algn="l">
              <a:spcBef>
                <a:spcPts val="0"/>
              </a:spcBef>
              <a:spcAft>
                <a:spcPts val="0"/>
              </a:spcAft>
              <a:buClr>
                <a:srgbClr val="000000"/>
              </a:buClr>
              <a:buSzPts val="1400"/>
              <a:buFont typeface="Nunito Light"/>
              <a:buChar char="●"/>
            </a:pPr>
            <a:r>
              <a:rPr lang="en" sz="1400" u="sng">
                <a:solidFill>
                  <a:srgbClr val="000000"/>
                </a:solidFill>
                <a:latin typeface="Nunito Light"/>
                <a:ea typeface="Nunito Light"/>
                <a:cs typeface="Nunito Light"/>
                <a:sym typeface="Nunito Light"/>
                <a:hlinkClick r:id="rId6"/>
              </a:rPr>
              <a:t>Etch-a-sketch</a:t>
            </a:r>
            <a:endParaRPr sz="1400">
              <a:solidFill>
                <a:srgbClr val="000000"/>
              </a:solidFill>
              <a:latin typeface="Nunito Light"/>
              <a:ea typeface="Nunito Light"/>
              <a:cs typeface="Nunito Light"/>
              <a:sym typeface="Nunito Light"/>
            </a:endParaRPr>
          </a:p>
          <a:p>
            <a:pPr indent="-317500" lvl="0" marL="457200" rtl="0" algn="l">
              <a:spcBef>
                <a:spcPts val="0"/>
              </a:spcBef>
              <a:spcAft>
                <a:spcPts val="0"/>
              </a:spcAft>
              <a:buClr>
                <a:srgbClr val="000000"/>
              </a:buClr>
              <a:buSzPts val="1400"/>
              <a:buFont typeface="Nunito Light"/>
              <a:buChar char="●"/>
            </a:pPr>
            <a:r>
              <a:rPr lang="en" sz="1400" u="sng">
                <a:solidFill>
                  <a:srgbClr val="000000"/>
                </a:solidFill>
                <a:latin typeface="Nunito Light"/>
                <a:ea typeface="Nunito Light"/>
                <a:cs typeface="Nunito Light"/>
                <a:sym typeface="Nunito Light"/>
                <a:hlinkClick r:id="rId7"/>
              </a:rPr>
              <a:t>Re-coded</a:t>
            </a:r>
            <a:endParaRPr sz="1400">
              <a:solidFill>
                <a:srgbClr val="000000"/>
              </a:solidFill>
              <a:latin typeface="Nunito Light"/>
              <a:ea typeface="Nunito Light"/>
              <a:cs typeface="Nunito Light"/>
              <a:sym typeface="Nunito Light"/>
            </a:endParaRPr>
          </a:p>
          <a:p>
            <a:pPr indent="-317500" lvl="0" marL="457200" rtl="0" algn="l">
              <a:spcBef>
                <a:spcPts val="0"/>
              </a:spcBef>
              <a:spcAft>
                <a:spcPts val="0"/>
              </a:spcAft>
              <a:buClr>
                <a:srgbClr val="000000"/>
              </a:buClr>
              <a:buSzPts val="1400"/>
              <a:buFont typeface="Nunito Light"/>
              <a:buChar char="●"/>
            </a:pPr>
            <a:r>
              <a:rPr lang="en" sz="1400" u="sng">
                <a:solidFill>
                  <a:srgbClr val="000000"/>
                </a:solidFill>
                <a:highlight>
                  <a:srgbClr val="FFFFFF"/>
                </a:highlight>
                <a:latin typeface="Nunito Light"/>
                <a:ea typeface="Nunito Light"/>
                <a:cs typeface="Nunito Light"/>
                <a:sym typeface="Nunito Light"/>
                <a:hlinkClick r:id="rId8"/>
              </a:rPr>
              <a:t>Illuminated Path</a:t>
            </a:r>
            <a:endParaRPr sz="1400">
              <a:solidFill>
                <a:srgbClr val="000000"/>
              </a:solidFill>
              <a:latin typeface="Nunito Light"/>
              <a:ea typeface="Nunito Light"/>
              <a:cs typeface="Nunito Light"/>
              <a:sym typeface="Nunito Light"/>
            </a:endParaRPr>
          </a:p>
          <a:p>
            <a:pPr indent="0" lvl="0" marL="0" rtl="0" algn="l">
              <a:spcBef>
                <a:spcPts val="1600"/>
              </a:spcBef>
              <a:spcAft>
                <a:spcPts val="1600"/>
              </a:spcAft>
              <a:buNone/>
            </a:pPr>
            <a:r>
              <a:t/>
            </a:r>
            <a:endParaRPr sz="1400">
              <a:solidFill>
                <a:srgbClr val="000000"/>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pic>
        <p:nvPicPr>
          <p:cNvPr id="256" name="Google Shape;256;p42"/>
          <p:cNvPicPr preferRelativeResize="0"/>
          <p:nvPr/>
        </p:nvPicPr>
        <p:blipFill>
          <a:blip r:embed="rId3">
            <a:alphaModFix/>
          </a:blip>
          <a:stretch>
            <a:fillRect/>
          </a:stretch>
        </p:blipFill>
        <p:spPr>
          <a:xfrm>
            <a:off x="1446800" y="725100"/>
            <a:ext cx="6250389" cy="426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pic>
        <p:nvPicPr>
          <p:cNvPr id="262" name="Google Shape;262;p43"/>
          <p:cNvPicPr preferRelativeResize="0"/>
          <p:nvPr/>
        </p:nvPicPr>
        <p:blipFill>
          <a:blip r:embed="rId3">
            <a:alphaModFix/>
          </a:blip>
          <a:stretch>
            <a:fillRect/>
          </a:stretch>
        </p:blipFill>
        <p:spPr>
          <a:xfrm>
            <a:off x="1584601" y="663050"/>
            <a:ext cx="5974800" cy="4212626"/>
          </a:xfrm>
          <a:prstGeom prst="rect">
            <a:avLst/>
          </a:prstGeom>
          <a:noFill/>
          <a:ln>
            <a:noFill/>
          </a:ln>
        </p:spPr>
      </p:pic>
      <p:sp>
        <p:nvSpPr>
          <p:cNvPr id="263" name="Google Shape;263;p43"/>
          <p:cNvSpPr txBox="1"/>
          <p:nvPr>
            <p:ph type="title"/>
          </p:nvPr>
        </p:nvSpPr>
        <p:spPr>
          <a:xfrm>
            <a:off x="336325" y="693725"/>
            <a:ext cx="1191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22222A"/>
                </a:solidFill>
                <a:latin typeface="Nunito ExtraLight"/>
                <a:ea typeface="Nunito ExtraLight"/>
                <a:cs typeface="Nunito ExtraLight"/>
                <a:sym typeface="Nunito ExtraLight"/>
              </a:rPr>
              <a:t>Decimal</a:t>
            </a:r>
            <a:endParaRPr sz="1800">
              <a:solidFill>
                <a:srgbClr val="22222A"/>
              </a:solidFill>
              <a:latin typeface="Nunito ExtraLight"/>
              <a:ea typeface="Nunito ExtraLight"/>
              <a:cs typeface="Nunito ExtraLight"/>
              <a:sym typeface="Nunito Extra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pic>
        <p:nvPicPr>
          <p:cNvPr id="269" name="Google Shape;269;p44"/>
          <p:cNvPicPr preferRelativeResize="0"/>
          <p:nvPr/>
        </p:nvPicPr>
        <p:blipFill>
          <a:blip r:embed="rId3">
            <a:alphaModFix/>
          </a:blip>
          <a:stretch>
            <a:fillRect/>
          </a:stretch>
        </p:blipFill>
        <p:spPr>
          <a:xfrm>
            <a:off x="413379" y="882122"/>
            <a:ext cx="8317249" cy="3379250"/>
          </a:xfrm>
          <a:prstGeom prst="rect">
            <a:avLst/>
          </a:prstGeom>
          <a:noFill/>
          <a:ln>
            <a:noFill/>
          </a:ln>
        </p:spPr>
      </p:pic>
      <p:sp>
        <p:nvSpPr>
          <p:cNvPr id="270" name="Google Shape;270;p44"/>
          <p:cNvSpPr txBox="1"/>
          <p:nvPr>
            <p:ph type="title"/>
          </p:nvPr>
        </p:nvSpPr>
        <p:spPr>
          <a:xfrm>
            <a:off x="311700" y="4458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2222A"/>
                </a:solidFill>
                <a:latin typeface="Nunito ExtraLight"/>
                <a:ea typeface="Nunito ExtraLight"/>
                <a:cs typeface="Nunito ExtraLight"/>
                <a:sym typeface="Nunito ExtraLight"/>
              </a:rPr>
              <a:t>binary</a:t>
            </a:r>
            <a:endParaRPr sz="1800">
              <a:solidFill>
                <a:srgbClr val="22222A"/>
              </a:solidFill>
              <a:latin typeface="Nunito ExtraLight"/>
              <a:ea typeface="Nunito ExtraLight"/>
              <a:cs typeface="Nunito ExtraLight"/>
              <a:sym typeface="Nunito Extra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pic>
        <p:nvPicPr>
          <p:cNvPr id="276" name="Google Shape;276;p45"/>
          <p:cNvPicPr preferRelativeResize="0"/>
          <p:nvPr/>
        </p:nvPicPr>
        <p:blipFill>
          <a:blip r:embed="rId3">
            <a:alphaModFix/>
          </a:blip>
          <a:stretch>
            <a:fillRect/>
          </a:stretch>
        </p:blipFill>
        <p:spPr>
          <a:xfrm>
            <a:off x="1709450" y="693719"/>
            <a:ext cx="5725099" cy="4179576"/>
          </a:xfrm>
          <a:prstGeom prst="rect">
            <a:avLst/>
          </a:prstGeom>
          <a:noFill/>
          <a:ln>
            <a:noFill/>
          </a:ln>
        </p:spPr>
      </p:pic>
      <p:sp>
        <p:nvSpPr>
          <p:cNvPr id="277" name="Google Shape;277;p45"/>
          <p:cNvSpPr txBox="1"/>
          <p:nvPr>
            <p:ph type="title"/>
          </p:nvPr>
        </p:nvSpPr>
        <p:spPr>
          <a:xfrm>
            <a:off x="412525" y="693725"/>
            <a:ext cx="1191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22222A"/>
                </a:solidFill>
                <a:latin typeface="Nunito ExtraLight"/>
                <a:ea typeface="Nunito ExtraLight"/>
                <a:cs typeface="Nunito ExtraLight"/>
                <a:sym typeface="Nunito ExtraLight"/>
              </a:rPr>
              <a:t>Ascii</a:t>
            </a:r>
            <a:endParaRPr sz="1800">
              <a:solidFill>
                <a:srgbClr val="22222A"/>
              </a:solidFill>
              <a:latin typeface="Nunito ExtraLight"/>
              <a:ea typeface="Nunito ExtraLight"/>
              <a:cs typeface="Nunito ExtraLight"/>
              <a:sym typeface="Nunito Extra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graphicFrame>
        <p:nvGraphicFramePr>
          <p:cNvPr id="282" name="Google Shape;282;p46"/>
          <p:cNvGraphicFramePr/>
          <p:nvPr/>
        </p:nvGraphicFramePr>
        <p:xfrm>
          <a:off x="1371675" y="1116285"/>
          <a:ext cx="3000000" cy="3000000"/>
        </p:xfrm>
        <a:graphic>
          <a:graphicData uri="http://schemas.openxmlformats.org/drawingml/2006/table">
            <a:tbl>
              <a:tblPr>
                <a:noFill/>
                <a:tableStyleId>{852C2CF4-07AE-4FEE-B833-818CAD0AD575}</a:tableStyleId>
              </a:tblPr>
              <a:tblGrid>
                <a:gridCol w="2133550"/>
                <a:gridCol w="2133550"/>
                <a:gridCol w="2133550"/>
              </a:tblGrid>
              <a:tr h="460275">
                <a:tc>
                  <a:txBody>
                    <a:bodyPr>
                      <a:noAutofit/>
                    </a:bodyPr>
                    <a:lstStyle/>
                    <a:p>
                      <a:pPr indent="0" lvl="0" marL="0" rtl="0" algn="ctr">
                        <a:spcBef>
                          <a:spcPts val="0"/>
                        </a:spcBef>
                        <a:spcAft>
                          <a:spcPts val="0"/>
                        </a:spcAft>
                        <a:buNone/>
                      </a:pPr>
                      <a:r>
                        <a:t/>
                      </a:r>
                      <a:endParaRPr sz="1800">
                        <a:solidFill>
                          <a:srgbClr val="FFFF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 sz="1800">
                          <a:solidFill>
                            <a:srgbClr val="FFFFFF"/>
                          </a:solidFill>
                          <a:latin typeface="Nunito"/>
                          <a:ea typeface="Nunito"/>
                          <a:cs typeface="Nunito"/>
                          <a:sym typeface="Nunito"/>
                        </a:rPr>
                        <a:t>Binary</a:t>
                      </a:r>
                      <a:endParaRPr b="1" sz="1800">
                        <a:solidFill>
                          <a:srgbClr val="FFFF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 sz="1800">
                          <a:solidFill>
                            <a:srgbClr val="FFFFFF"/>
                          </a:solidFill>
                          <a:latin typeface="Nunito"/>
                          <a:ea typeface="Nunito"/>
                          <a:cs typeface="Nunito"/>
                          <a:sym typeface="Nunito"/>
                        </a:rPr>
                        <a:t>Ascii</a:t>
                      </a:r>
                      <a:endParaRPr b="1" sz="1800">
                        <a:solidFill>
                          <a:srgbClr val="FFFF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r>
              <a:tr h="953500">
                <a:tc>
                  <a:txBody>
                    <a:bodyPr>
                      <a:noAutofit/>
                    </a:bodyPr>
                    <a:lstStyle/>
                    <a:p>
                      <a:pPr indent="0" lvl="0" marL="0" rtl="0" algn="ctr">
                        <a:spcBef>
                          <a:spcPts val="0"/>
                        </a:spcBef>
                        <a:spcAft>
                          <a:spcPts val="0"/>
                        </a:spcAft>
                        <a:buNone/>
                      </a:pPr>
                      <a:r>
                        <a:rPr lang="en" sz="1800">
                          <a:latin typeface="Nunito"/>
                          <a:ea typeface="Nunito"/>
                          <a:cs typeface="Nunito"/>
                          <a:sym typeface="Nunito"/>
                        </a:rPr>
                        <a:t>Range:</a:t>
                      </a:r>
                      <a:endParaRPr sz="18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latin typeface="Nunito Light"/>
                          <a:ea typeface="Nunito Light"/>
                          <a:cs typeface="Nunito Light"/>
                          <a:sym typeface="Nunito Light"/>
                        </a:rPr>
                        <a:t>0-255 ONLY</a:t>
                      </a:r>
                      <a:endParaRPr sz="1800">
                        <a:latin typeface="Nunito Light"/>
                        <a:ea typeface="Nunito Light"/>
                        <a:cs typeface="Nunito Light"/>
                        <a:sym typeface="Nunito Light"/>
                      </a:endParaRPr>
                    </a:p>
                    <a:p>
                      <a:pPr indent="0" lvl="0" marL="0" rtl="0" algn="ctr">
                        <a:spcBef>
                          <a:spcPts val="0"/>
                        </a:spcBef>
                        <a:spcAft>
                          <a:spcPts val="0"/>
                        </a:spcAft>
                        <a:buNone/>
                      </a:pPr>
                      <a:r>
                        <a:rPr lang="en" sz="1800">
                          <a:latin typeface="Nunito Light"/>
                          <a:ea typeface="Nunito Light"/>
                          <a:cs typeface="Nunito Light"/>
                          <a:sym typeface="Nunito Light"/>
                        </a:rPr>
                        <a:t>(&lt; </a:t>
                      </a:r>
                      <a:r>
                        <a:rPr lang="en" sz="1800">
                          <a:solidFill>
                            <a:schemeClr val="dk1"/>
                          </a:solidFill>
                          <a:latin typeface="Nunito Light"/>
                          <a:ea typeface="Nunito Light"/>
                          <a:cs typeface="Nunito Light"/>
                          <a:sym typeface="Nunito Light"/>
                        </a:rPr>
                        <a:t>2</a:t>
                      </a:r>
                      <a:r>
                        <a:rPr baseline="30000" lang="en" sz="1800">
                          <a:solidFill>
                            <a:schemeClr val="dk1"/>
                          </a:solidFill>
                          <a:latin typeface="Nunito Light"/>
                          <a:ea typeface="Nunito Light"/>
                          <a:cs typeface="Nunito Light"/>
                          <a:sym typeface="Nunito Light"/>
                        </a:rPr>
                        <a:t>8 </a:t>
                      </a:r>
                      <a:r>
                        <a:rPr lang="en" sz="1800">
                          <a:solidFill>
                            <a:schemeClr val="dk1"/>
                          </a:solidFill>
                          <a:latin typeface="Nunito Light"/>
                          <a:ea typeface="Nunito Light"/>
                          <a:cs typeface="Nunito Light"/>
                          <a:sym typeface="Nunito Light"/>
                        </a:rPr>
                        <a:t>= </a:t>
                      </a:r>
                      <a:r>
                        <a:rPr lang="en" sz="1800">
                          <a:latin typeface="Nunito Light"/>
                          <a:ea typeface="Nunito Light"/>
                          <a:cs typeface="Nunito Light"/>
                          <a:sym typeface="Nunito Light"/>
                        </a:rPr>
                        <a:t>1 byte</a:t>
                      </a:r>
                      <a:r>
                        <a:rPr lang="en" sz="1800">
                          <a:latin typeface="Nunito Light"/>
                          <a:ea typeface="Nunito Light"/>
                          <a:cs typeface="Nunito Light"/>
                          <a:sym typeface="Nunito Light"/>
                        </a:rPr>
                        <a:t>)</a:t>
                      </a:r>
                      <a:endParaRPr sz="1800">
                        <a:latin typeface="Nunito Light"/>
                        <a:ea typeface="Nunito Light"/>
                        <a:cs typeface="Nunito Light"/>
                        <a:sym typeface="Nunito Light"/>
                      </a:endParaRPr>
                    </a:p>
                    <a:p>
                      <a:pPr indent="0" lvl="0" marL="0" rtl="0" algn="l">
                        <a:spcBef>
                          <a:spcPts val="0"/>
                        </a:spcBef>
                        <a:spcAft>
                          <a:spcPts val="0"/>
                        </a:spcAft>
                        <a:buNone/>
                      </a:pPr>
                      <a:r>
                        <a:t/>
                      </a:r>
                      <a:endParaRPr sz="1800">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u="sng">
                          <a:latin typeface="Nunito Light"/>
                          <a:ea typeface="Nunito Light"/>
                          <a:cs typeface="Nunito Light"/>
                          <a:sym typeface="Nunito Light"/>
                          <a:hlinkClick r:id="rId3"/>
                        </a:rPr>
                        <a:t>Ascii Table</a:t>
                      </a:r>
                      <a:endParaRPr baseline="30000" sz="1800">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953500">
                <a:tc>
                  <a:txBody>
                    <a:bodyPr>
                      <a:noAutofit/>
                    </a:bodyPr>
                    <a:lstStyle/>
                    <a:p>
                      <a:pPr indent="0" lvl="0" marL="0" rtl="0" algn="ctr">
                        <a:spcBef>
                          <a:spcPts val="0"/>
                        </a:spcBef>
                        <a:spcAft>
                          <a:spcPts val="0"/>
                        </a:spcAft>
                        <a:buNone/>
                      </a:pPr>
                      <a:r>
                        <a:rPr lang="en" sz="1800">
                          <a:solidFill>
                            <a:schemeClr val="accent5"/>
                          </a:solidFill>
                          <a:latin typeface="Nunito"/>
                          <a:ea typeface="Nunito"/>
                          <a:cs typeface="Nunito"/>
                          <a:sym typeface="Nunito"/>
                        </a:rPr>
                        <a:t>Arduino:</a:t>
                      </a:r>
                      <a:endParaRPr sz="1800">
                        <a:solidFill>
                          <a:schemeClr val="accent5"/>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chemeClr val="accent5"/>
                          </a:solidFill>
                          <a:latin typeface="Nunito Light"/>
                          <a:ea typeface="Nunito Light"/>
                          <a:cs typeface="Nunito Light"/>
                          <a:sym typeface="Nunito Light"/>
                        </a:rPr>
                        <a:t>Serial.write()</a:t>
                      </a:r>
                      <a:endParaRPr sz="1800">
                        <a:solidFill>
                          <a:schemeClr val="accent5"/>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chemeClr val="accent5"/>
                          </a:solidFill>
                          <a:latin typeface="Nunito Light"/>
                          <a:ea typeface="Nunito Light"/>
                          <a:cs typeface="Nunito Light"/>
                          <a:sym typeface="Nunito Light"/>
                        </a:rPr>
                        <a:t>Serial.println()</a:t>
                      </a:r>
                      <a:endParaRPr sz="1800">
                        <a:solidFill>
                          <a:schemeClr val="accent5"/>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53500">
                <a:tc>
                  <a:txBody>
                    <a:bodyPr>
                      <a:noAutofit/>
                    </a:bodyPr>
                    <a:lstStyle/>
                    <a:p>
                      <a:pPr indent="0" lvl="0" marL="0" rtl="0" algn="ctr">
                        <a:spcBef>
                          <a:spcPts val="0"/>
                        </a:spcBef>
                        <a:spcAft>
                          <a:spcPts val="0"/>
                        </a:spcAft>
                        <a:buNone/>
                      </a:pPr>
                      <a:r>
                        <a:rPr lang="en" sz="1800">
                          <a:solidFill>
                            <a:srgbClr val="FF00FF"/>
                          </a:solidFill>
                          <a:latin typeface="Nunito"/>
                          <a:ea typeface="Nunito"/>
                          <a:cs typeface="Nunito"/>
                          <a:sym typeface="Nunito"/>
                        </a:rPr>
                        <a:t>p5.js:</a:t>
                      </a:r>
                      <a:endParaRPr sz="1800">
                        <a:solidFill>
                          <a:srgbClr val="FF00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00FF"/>
                          </a:solidFill>
                          <a:latin typeface="Nunito Light"/>
                          <a:ea typeface="Nunito Light"/>
                          <a:cs typeface="Nunito Light"/>
                          <a:sym typeface="Nunito Light"/>
                        </a:rPr>
                        <a:t>serial.read()</a:t>
                      </a:r>
                      <a:endParaRPr sz="1800">
                        <a:solidFill>
                          <a:srgbClr val="FF00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00FF"/>
                          </a:solidFill>
                          <a:latin typeface="Nunito Light"/>
                          <a:ea typeface="Nunito Light"/>
                          <a:cs typeface="Nunito Light"/>
                          <a:sym typeface="Nunito Light"/>
                        </a:rPr>
                        <a:t>serial.readLine()</a:t>
                      </a:r>
                      <a:endParaRPr sz="1800">
                        <a:solidFill>
                          <a:srgbClr val="FF00FF"/>
                        </a:solidFill>
                        <a:latin typeface="Nunito Light"/>
                        <a:ea typeface="Nunito Light"/>
                        <a:cs typeface="Nunito Light"/>
                        <a:sym typeface="Nunito Light"/>
                      </a:endParaRPr>
                    </a:p>
                    <a:p>
                      <a:pPr indent="0" lvl="0" marL="0" rtl="0" algn="ctr">
                        <a:spcBef>
                          <a:spcPts val="0"/>
                        </a:spcBef>
                        <a:spcAft>
                          <a:spcPts val="0"/>
                        </a:spcAft>
                        <a:buNone/>
                      </a:pPr>
                      <a:r>
                        <a:rPr i="1" lang="en" sz="1350">
                          <a:solidFill>
                            <a:srgbClr val="FF00FF"/>
                          </a:solidFill>
                          <a:latin typeface="Roboto"/>
                          <a:ea typeface="Roboto"/>
                          <a:cs typeface="Roboto"/>
                          <a:sym typeface="Roboto"/>
                        </a:rPr>
                        <a:t>= readStringUntil(‘\r\n’)</a:t>
                      </a:r>
                      <a:endParaRPr i="1" sz="1350">
                        <a:solidFill>
                          <a:srgbClr val="FF00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solidFill>
                          <a:srgbClr val="FF00FF"/>
                        </a:solidFill>
                      </a:endParaRPr>
                    </a:p>
                    <a:p>
                      <a:pPr indent="0" lvl="0" marL="0" rtl="0" algn="ctr">
                        <a:spcBef>
                          <a:spcPts val="0"/>
                        </a:spcBef>
                        <a:spcAft>
                          <a:spcPts val="0"/>
                        </a:spcAft>
                        <a:buNone/>
                      </a:pPr>
                      <a:r>
                        <a:t/>
                      </a:r>
                      <a:endParaRPr sz="1800">
                        <a:solidFill>
                          <a:srgbClr val="FF00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3" name="Google Shape;283;p46"/>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a:t>
            </a:r>
            <a:endParaRPr b="1" sz="1800">
              <a:solidFill>
                <a:srgbClr val="22222A"/>
              </a:solidFill>
              <a:highlight>
                <a:srgbClr val="FFFFFF"/>
              </a:highlight>
              <a:latin typeface="Nunito"/>
              <a:ea typeface="Nunito"/>
              <a:cs typeface="Nunito"/>
              <a:sym typeface="Nunito"/>
            </a:endParaRPr>
          </a:p>
        </p:txBody>
      </p:sp>
      <p:cxnSp>
        <p:nvCxnSpPr>
          <p:cNvPr id="284" name="Google Shape;284;p46"/>
          <p:cNvCxnSpPr/>
          <p:nvPr/>
        </p:nvCxnSpPr>
        <p:spPr>
          <a:xfrm>
            <a:off x="2406025" y="3122900"/>
            <a:ext cx="0" cy="29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a:t>
            </a:r>
            <a:endParaRPr b="1" sz="1800">
              <a:solidFill>
                <a:srgbClr val="22222A"/>
              </a:solidFill>
              <a:highlight>
                <a:srgbClr val="FFFFFF"/>
              </a:highlight>
              <a:latin typeface="Nunito"/>
              <a:ea typeface="Nunito"/>
              <a:cs typeface="Nunito"/>
              <a:sym typeface="Nunito"/>
            </a:endParaRPr>
          </a:p>
        </p:txBody>
      </p:sp>
      <p:graphicFrame>
        <p:nvGraphicFramePr>
          <p:cNvPr id="290" name="Google Shape;290;p47"/>
          <p:cNvGraphicFramePr/>
          <p:nvPr/>
        </p:nvGraphicFramePr>
        <p:xfrm>
          <a:off x="1181100" y="1668922"/>
          <a:ext cx="3000000" cy="3000000"/>
        </p:xfrm>
        <a:graphic>
          <a:graphicData uri="http://schemas.openxmlformats.org/drawingml/2006/table">
            <a:tbl>
              <a:tblPr>
                <a:noFill/>
                <a:tableStyleId>{852C2CF4-07AE-4FEE-B833-818CAD0AD575}</a:tableStyleId>
              </a:tblPr>
              <a:tblGrid>
                <a:gridCol w="997325"/>
                <a:gridCol w="6241675"/>
              </a:tblGrid>
              <a:tr h="381000">
                <a:tc>
                  <a:txBody>
                    <a:bodyPr>
                      <a:noAutofit/>
                    </a:bodyPr>
                    <a:lstStyle/>
                    <a:p>
                      <a:pPr indent="0" lvl="0" marL="0" rtl="0" algn="l">
                        <a:spcBef>
                          <a:spcPts val="0"/>
                        </a:spcBef>
                        <a:spcAft>
                          <a:spcPts val="0"/>
                        </a:spcAft>
                        <a:buNone/>
                      </a:pPr>
                      <a:r>
                        <a:rPr lang="en">
                          <a:solidFill>
                            <a:schemeClr val="accent5"/>
                          </a:solidFill>
                          <a:latin typeface="Nunito SemiBold"/>
                          <a:ea typeface="Nunito SemiBold"/>
                          <a:cs typeface="Nunito SemiBold"/>
                          <a:sym typeface="Nunito SemiBold"/>
                        </a:rPr>
                        <a:t>Arduino</a:t>
                      </a:r>
                      <a:endParaRPr>
                        <a:solidFill>
                          <a:schemeClr val="accent5"/>
                        </a:solidFill>
                        <a:latin typeface="Nunito SemiBold"/>
                        <a:ea typeface="Nunito SemiBold"/>
                        <a:cs typeface="Nunito SemiBold"/>
                        <a:sym typeface="Nunito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a:solidFill>
                            <a:schemeClr val="accent5"/>
                          </a:solidFill>
                          <a:latin typeface="Nunito Light"/>
                          <a:ea typeface="Nunito Light"/>
                          <a:cs typeface="Nunito Light"/>
                          <a:sym typeface="Nunito Light"/>
                        </a:rPr>
                        <a:t>Serial.println() instead of Serial.write()</a:t>
                      </a:r>
                      <a:endParaRPr>
                        <a:solidFill>
                          <a:schemeClr val="accent5"/>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solidFill>
                            <a:srgbClr val="FF00FF"/>
                          </a:solidFill>
                          <a:latin typeface="Nunito SemiBold"/>
                          <a:ea typeface="Nunito SemiBold"/>
                          <a:cs typeface="Nunito SemiBold"/>
                          <a:sym typeface="Nunito SemiBold"/>
                        </a:rPr>
                        <a:t>p5.js</a:t>
                      </a:r>
                      <a:endParaRPr>
                        <a:solidFill>
                          <a:srgbClr val="FF00FF"/>
                        </a:solidFill>
                        <a:latin typeface="Nunito SemiBold"/>
                        <a:ea typeface="Nunito SemiBold"/>
                        <a:cs typeface="Nunito SemiBold"/>
                        <a:sym typeface="Nunito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00FF"/>
                          </a:solidFill>
                          <a:latin typeface="Nunito Light"/>
                          <a:ea typeface="Nunito Light"/>
                          <a:cs typeface="Nunito Light"/>
                          <a:sym typeface="Nunito Light"/>
                        </a:rPr>
                        <a:t>serial.readLine()  </a:t>
                      </a:r>
                      <a:r>
                        <a:rPr i="1" lang="en">
                          <a:solidFill>
                            <a:srgbClr val="FF00FF"/>
                          </a:solidFill>
                          <a:latin typeface="Nunito Light"/>
                          <a:ea typeface="Nunito Light"/>
                          <a:cs typeface="Nunito Light"/>
                          <a:sym typeface="Nunito Light"/>
                        </a:rPr>
                        <a:t> </a:t>
                      </a:r>
                      <a:r>
                        <a:rPr i="1" lang="en">
                          <a:solidFill>
                            <a:srgbClr val="666666"/>
                          </a:solidFill>
                          <a:latin typeface="Nunito Light"/>
                          <a:ea typeface="Nunito Light"/>
                          <a:cs typeface="Nunito Light"/>
                          <a:sym typeface="Nunito Light"/>
                        </a:rPr>
                        <a:t>-- read a string from the serial port:</a:t>
                      </a:r>
                      <a:endParaRPr i="1">
                        <a:solidFill>
                          <a:srgbClr val="666666"/>
                        </a:solidFill>
                        <a:latin typeface="Nunito Light"/>
                        <a:ea typeface="Nunito Light"/>
                        <a:cs typeface="Nunito Light"/>
                        <a:sym typeface="Nunito Light"/>
                      </a:endParaRPr>
                    </a:p>
                    <a:p>
                      <a:pPr indent="0" lvl="0" marL="0" rtl="0" algn="l">
                        <a:spcBef>
                          <a:spcPts val="0"/>
                        </a:spcBef>
                        <a:spcAft>
                          <a:spcPts val="0"/>
                        </a:spcAft>
                        <a:buClr>
                          <a:schemeClr val="dk1"/>
                        </a:buClr>
                        <a:buSzPts val="1100"/>
                        <a:buFont typeface="Arial"/>
                        <a:buNone/>
                      </a:pPr>
                      <a:r>
                        <a:t/>
                      </a:r>
                      <a:endParaRPr>
                        <a:solidFill>
                          <a:srgbClr val="FF00FF"/>
                        </a:solidFill>
                        <a:latin typeface="Nunito Light"/>
                        <a:ea typeface="Nunito Light"/>
                        <a:cs typeface="Nunito Light"/>
                        <a:sym typeface="Nunito Light"/>
                      </a:endParaRPr>
                    </a:p>
                    <a:p>
                      <a:pPr indent="0" lvl="0" marL="0" rtl="0" algn="l">
                        <a:spcBef>
                          <a:spcPts val="0"/>
                        </a:spcBef>
                        <a:spcAft>
                          <a:spcPts val="0"/>
                        </a:spcAft>
                        <a:buNone/>
                      </a:pPr>
                      <a:r>
                        <a:rPr i="1" lang="en">
                          <a:solidFill>
                            <a:srgbClr val="666666"/>
                          </a:solidFill>
                          <a:latin typeface="Nunito Light"/>
                          <a:ea typeface="Nunito Light"/>
                          <a:cs typeface="Nunito Light"/>
                          <a:sym typeface="Nunito Light"/>
                        </a:rPr>
                        <a:t>check to see that there's actually a string there:</a:t>
                      </a:r>
                      <a:endParaRPr i="1">
                        <a:solidFill>
                          <a:srgbClr val="666666"/>
                        </a:solidFill>
                        <a:latin typeface="Nunito Light"/>
                        <a:ea typeface="Nunito Light"/>
                        <a:cs typeface="Nunito Light"/>
                        <a:sym typeface="Nunito Light"/>
                      </a:endParaRPr>
                    </a:p>
                    <a:p>
                      <a:pPr indent="0" lvl="0" marL="0" rtl="0" algn="l">
                        <a:spcBef>
                          <a:spcPts val="0"/>
                        </a:spcBef>
                        <a:spcAft>
                          <a:spcPts val="0"/>
                        </a:spcAft>
                        <a:buClr>
                          <a:schemeClr val="dk1"/>
                        </a:buClr>
                        <a:buSzPts val="1100"/>
                        <a:buFont typeface="Arial"/>
                        <a:buNone/>
                      </a:pPr>
                      <a:r>
                        <a:rPr lang="en">
                          <a:solidFill>
                            <a:srgbClr val="FF00FF"/>
                          </a:solidFill>
                          <a:latin typeface="Nunito Light"/>
                          <a:ea typeface="Nunito Light"/>
                          <a:cs typeface="Nunito Light"/>
                          <a:sym typeface="Nunito Light"/>
                        </a:rPr>
                        <a:t>if (inString.length &gt; 0 ) {    </a:t>
                      </a:r>
                      <a:endParaRPr>
                        <a:solidFill>
                          <a:srgbClr val="FF00FF"/>
                        </a:solidFill>
                        <a:latin typeface="Nunito Light"/>
                        <a:ea typeface="Nunito Light"/>
                        <a:cs typeface="Nunito Light"/>
                        <a:sym typeface="Nunito Light"/>
                      </a:endParaRPr>
                    </a:p>
                    <a:p>
                      <a:pPr indent="0" lvl="0" marL="0" rtl="0" algn="l">
                        <a:spcBef>
                          <a:spcPts val="0"/>
                        </a:spcBef>
                        <a:spcAft>
                          <a:spcPts val="0"/>
                        </a:spcAft>
                        <a:buClr>
                          <a:schemeClr val="dk1"/>
                        </a:buClr>
                        <a:buSzPts val="1100"/>
                        <a:buFont typeface="Arial"/>
                        <a:buNone/>
                      </a:pPr>
                      <a:r>
                        <a:rPr lang="en">
                          <a:solidFill>
                            <a:srgbClr val="FF00FF"/>
                          </a:solidFill>
                          <a:latin typeface="Nunito Light"/>
                          <a:ea typeface="Nunito Light"/>
                          <a:cs typeface="Nunito Light"/>
                          <a:sym typeface="Nunito Light"/>
                        </a:rPr>
                        <a:t>   fromSerial = Number(inString);  -- </a:t>
                      </a:r>
                      <a:r>
                        <a:rPr lang="en">
                          <a:solidFill>
                            <a:srgbClr val="FF00FF"/>
                          </a:solidFill>
                          <a:latin typeface="Nunito Light"/>
                          <a:ea typeface="Nunito Light"/>
                          <a:cs typeface="Nunito Light"/>
                          <a:sym typeface="Nunito Light"/>
                        </a:rPr>
                        <a:t>convert it to a number:</a:t>
                      </a:r>
                      <a:endParaRPr>
                        <a:solidFill>
                          <a:srgbClr val="FF00FF"/>
                        </a:solidFill>
                        <a:latin typeface="Nunito Light"/>
                        <a:ea typeface="Nunito Light"/>
                        <a:cs typeface="Nunito Light"/>
                        <a:sym typeface="Nunito Light"/>
                      </a:endParaRPr>
                    </a:p>
                    <a:p>
                      <a:pPr indent="0" lvl="0" marL="0" rtl="0" algn="l">
                        <a:spcBef>
                          <a:spcPts val="0"/>
                        </a:spcBef>
                        <a:spcAft>
                          <a:spcPts val="0"/>
                        </a:spcAft>
                        <a:buClr>
                          <a:schemeClr val="dk1"/>
                        </a:buClr>
                        <a:buSzPts val="1100"/>
                        <a:buFont typeface="Arial"/>
                        <a:buNone/>
                      </a:pPr>
                      <a:r>
                        <a:rPr lang="en">
                          <a:solidFill>
                            <a:srgbClr val="FF00FF"/>
                          </a:solidFill>
                          <a:latin typeface="Nunito Light"/>
                          <a:ea typeface="Nunito Light"/>
                          <a:cs typeface="Nunito Light"/>
                          <a:sym typeface="Nunito Light"/>
                        </a:rPr>
                        <a:t>}</a:t>
                      </a:r>
                      <a:endParaRPr>
                        <a:solidFill>
                          <a:srgbClr val="FF00FF"/>
                        </a:solidFill>
                        <a:latin typeface="Nunito Light"/>
                        <a:ea typeface="Nunito Light"/>
                        <a:cs typeface="Nunito Light"/>
                        <a:sym typeface="Nunito Light"/>
                      </a:endParaRPr>
                    </a:p>
                    <a:p>
                      <a:pPr indent="0" lvl="0" marL="0" rtl="0" algn="l">
                        <a:spcBef>
                          <a:spcPts val="0"/>
                        </a:spcBef>
                        <a:spcAft>
                          <a:spcPts val="0"/>
                        </a:spcAft>
                        <a:buNone/>
                      </a:pPr>
                      <a:r>
                        <a:t/>
                      </a:r>
                      <a:endParaRPr>
                        <a:solidFill>
                          <a:srgbClr val="FF00FF"/>
                        </a:solidFill>
                        <a:latin typeface="Nunito Light"/>
                        <a:ea typeface="Nunito Light"/>
                        <a:cs typeface="Nunito Light"/>
                        <a:sym typeface="Nunito Light"/>
                      </a:endParaRPr>
                    </a:p>
                    <a:p>
                      <a:pPr indent="0" lvl="0" marL="0" rtl="0" algn="l">
                        <a:spcBef>
                          <a:spcPts val="0"/>
                        </a:spcBef>
                        <a:spcAft>
                          <a:spcPts val="0"/>
                        </a:spcAft>
                        <a:buNone/>
                      </a:pPr>
                      <a:r>
                        <a:t/>
                      </a:r>
                      <a:endParaRPr>
                        <a:solidFill>
                          <a:srgbClr val="FF00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(Ascii): Code</a:t>
            </a:r>
            <a:endParaRPr b="1" sz="1800">
              <a:solidFill>
                <a:srgbClr val="22222A"/>
              </a:solidFill>
              <a:highlight>
                <a:srgbClr val="FFFFFF"/>
              </a:highlight>
              <a:latin typeface="Nunito"/>
              <a:ea typeface="Nunito"/>
              <a:cs typeface="Nunito"/>
              <a:sym typeface="Nunito"/>
            </a:endParaRPr>
          </a:p>
        </p:txBody>
      </p:sp>
      <p:sp>
        <p:nvSpPr>
          <p:cNvPr id="296" name="Google Shape;296;p48"/>
          <p:cNvSpPr txBox="1"/>
          <p:nvPr/>
        </p:nvSpPr>
        <p:spPr>
          <a:xfrm>
            <a:off x="1825850" y="875259"/>
            <a:ext cx="4964400" cy="3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rgbClr val="3C78D8"/>
                </a:solidFill>
                <a:latin typeface="Nunito"/>
                <a:ea typeface="Nunito"/>
                <a:cs typeface="Nunito"/>
                <a:sym typeface="Nunito"/>
              </a:rPr>
              <a:t>Code is found at: </a:t>
            </a:r>
            <a:r>
              <a:rPr lang="en" sz="1800" u="sng">
                <a:solidFill>
                  <a:srgbClr val="3C78D8"/>
                </a:solidFill>
                <a:latin typeface="Nunito"/>
                <a:ea typeface="Nunito"/>
                <a:cs typeface="Nunito"/>
                <a:sym typeface="Nunito"/>
              </a:rPr>
              <a:t>bit.ly/arduino-p5-ascii</a:t>
            </a:r>
            <a:endParaRPr sz="1800" u="sng">
              <a:solidFill>
                <a:srgbClr val="3C78D8"/>
              </a:solidFill>
              <a:latin typeface="Nunito"/>
              <a:ea typeface="Nunito"/>
              <a:cs typeface="Nunito"/>
              <a:sym typeface="Nunito"/>
            </a:endParaRPr>
          </a:p>
        </p:txBody>
      </p:sp>
      <p:sp>
        <p:nvSpPr>
          <p:cNvPr id="297" name="Google Shape;297;p48"/>
          <p:cNvSpPr txBox="1"/>
          <p:nvPr/>
        </p:nvSpPr>
        <p:spPr>
          <a:xfrm>
            <a:off x="1085472" y="1621904"/>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Arduino:</a:t>
            </a:r>
            <a:endParaRPr b="1">
              <a:solidFill>
                <a:srgbClr val="3C78D8"/>
              </a:solidFill>
              <a:latin typeface="Nunito"/>
              <a:ea typeface="Nunito"/>
              <a:cs typeface="Nunito"/>
              <a:sym typeface="Nunito"/>
            </a:endParaRPr>
          </a:p>
        </p:txBody>
      </p:sp>
      <p:sp>
        <p:nvSpPr>
          <p:cNvPr id="298" name="Google Shape;298;p48"/>
          <p:cNvSpPr txBox="1"/>
          <p:nvPr/>
        </p:nvSpPr>
        <p:spPr>
          <a:xfrm>
            <a:off x="5757422" y="1621904"/>
            <a:ext cx="22062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Nunito"/>
                <a:ea typeface="Nunito"/>
                <a:cs typeface="Nunito"/>
                <a:sym typeface="Nunito"/>
              </a:rPr>
              <a:t>P5.js:</a:t>
            </a:r>
            <a:endParaRPr>
              <a:solidFill>
                <a:srgbClr val="3C78D8"/>
              </a:solidFill>
              <a:latin typeface="Nunito"/>
              <a:ea typeface="Nunito"/>
              <a:cs typeface="Nunito"/>
              <a:sym typeface="Nunito"/>
            </a:endParaRPr>
          </a:p>
        </p:txBody>
      </p:sp>
      <p:pic>
        <p:nvPicPr>
          <p:cNvPr id="299" name="Google Shape;299;p48"/>
          <p:cNvPicPr preferRelativeResize="0"/>
          <p:nvPr/>
        </p:nvPicPr>
        <p:blipFill>
          <a:blip r:embed="rId3">
            <a:alphaModFix/>
          </a:blip>
          <a:stretch>
            <a:fillRect/>
          </a:stretch>
        </p:blipFill>
        <p:spPr>
          <a:xfrm>
            <a:off x="152400" y="2530904"/>
            <a:ext cx="4214452" cy="2248786"/>
          </a:xfrm>
          <a:prstGeom prst="rect">
            <a:avLst/>
          </a:prstGeom>
          <a:noFill/>
          <a:ln>
            <a:noFill/>
          </a:ln>
        </p:spPr>
      </p:pic>
      <p:pic>
        <p:nvPicPr>
          <p:cNvPr id="300" name="Google Shape;300;p48"/>
          <p:cNvPicPr preferRelativeResize="0"/>
          <p:nvPr/>
        </p:nvPicPr>
        <p:blipFill>
          <a:blip r:embed="rId4">
            <a:alphaModFix/>
          </a:blip>
          <a:stretch>
            <a:fillRect/>
          </a:stretch>
        </p:blipFill>
        <p:spPr>
          <a:xfrm>
            <a:off x="4473306" y="2530900"/>
            <a:ext cx="4537697" cy="2460200"/>
          </a:xfrm>
          <a:prstGeom prst="rect">
            <a:avLst/>
          </a:prstGeom>
          <a:noFill/>
          <a:ln>
            <a:noFill/>
          </a:ln>
        </p:spPr>
      </p:pic>
      <p:sp>
        <p:nvSpPr>
          <p:cNvPr id="301" name="Google Shape;301;p48"/>
          <p:cNvSpPr/>
          <p:nvPr/>
        </p:nvSpPr>
        <p:spPr>
          <a:xfrm>
            <a:off x="302145" y="4331617"/>
            <a:ext cx="1542900" cy="15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5" name="Shape 305"/>
        <p:cNvGrpSpPr/>
        <p:nvPr/>
      </p:nvGrpSpPr>
      <p:grpSpPr>
        <a:xfrm>
          <a:off x="0" y="0"/>
          <a:ext cx="0" cy="0"/>
          <a:chOff x="0" y="0"/>
          <a:chExt cx="0" cy="0"/>
        </a:xfrm>
      </p:grpSpPr>
      <p:sp>
        <p:nvSpPr>
          <p:cNvPr id="306" name="Google Shape;306;p49"/>
          <p:cNvSpPr txBox="1"/>
          <p:nvPr>
            <p:ph idx="1" type="body"/>
          </p:nvPr>
        </p:nvSpPr>
        <p:spPr>
          <a:xfrm>
            <a:off x="1151950" y="1437375"/>
            <a:ext cx="65388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a:t>
            </a:r>
            <a:endParaRPr>
              <a:solidFill>
                <a:srgbClr val="666666"/>
              </a:solidFill>
              <a:latin typeface="Nunito"/>
              <a:ea typeface="Nunito"/>
              <a:cs typeface="Nunito"/>
              <a:sym typeface="Nunito"/>
            </a:endParaRPr>
          </a:p>
          <a:p>
            <a:pPr indent="-342900" lvl="0" marL="457200" rtl="0" algn="l">
              <a:spcBef>
                <a:spcPts val="0"/>
              </a:spcBef>
              <a:spcAft>
                <a:spcPts val="0"/>
              </a:spcAft>
              <a:buClr>
                <a:srgbClr val="FFFFFF"/>
              </a:buClr>
              <a:buSzPts val="1800"/>
              <a:buFont typeface="Nunito"/>
              <a:buAutoNum type="arabicPeriod"/>
            </a:pPr>
            <a:r>
              <a:rPr lang="en" u="sng">
                <a:solidFill>
                  <a:srgbClr val="FFFFFF"/>
                </a:solidFill>
                <a:latin typeface="Nunito"/>
                <a:ea typeface="Nunito"/>
                <a:cs typeface="Nunito"/>
                <a:sym typeface="Nunito"/>
              </a:rPr>
              <a:t>Serial Communication between Arduino and p5.js</a:t>
            </a:r>
            <a:endParaRPr u="sng">
              <a:solidFill>
                <a:srgbClr val="FFFFFF"/>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Arduino to p5.js</a:t>
            </a:r>
            <a:endParaRPr sz="1800">
              <a:solidFill>
                <a:srgbClr val="666666"/>
              </a:solidFill>
              <a:latin typeface="Nunito"/>
              <a:ea typeface="Nunito"/>
              <a:cs typeface="Nunito"/>
              <a:sym typeface="Nunito"/>
            </a:endParaRPr>
          </a:p>
          <a:p>
            <a:pPr indent="-342900" lvl="1" marL="914400" rtl="0" algn="l">
              <a:spcBef>
                <a:spcPts val="0"/>
              </a:spcBef>
              <a:spcAft>
                <a:spcPts val="0"/>
              </a:spcAft>
              <a:buClr>
                <a:srgbClr val="FFFFFF"/>
              </a:buClr>
              <a:buSzPts val="1800"/>
              <a:buFont typeface="Nunito"/>
              <a:buAutoNum type="alphaLcPeriod"/>
            </a:pPr>
            <a:r>
              <a:rPr lang="en" sz="1800" u="sng">
                <a:solidFill>
                  <a:srgbClr val="FFFFFF"/>
                </a:solidFill>
                <a:latin typeface="Nunito"/>
                <a:ea typeface="Nunito"/>
                <a:cs typeface="Nunito"/>
                <a:sym typeface="Nunito"/>
              </a:rPr>
              <a:t>p5.js to Arduino</a:t>
            </a:r>
            <a:endParaRPr sz="1800" u="sng">
              <a:solidFill>
                <a:srgbClr val="FFFFFF"/>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Etch-a-sketch</a:t>
            </a:r>
            <a:endParaRPr>
              <a:solidFill>
                <a:srgbClr val="666666"/>
              </a:solidFill>
              <a:latin typeface="Nunito"/>
              <a:ea typeface="Nunito"/>
              <a:cs typeface="Nunito"/>
              <a:sym typeface="Nunito"/>
            </a:endParaRPr>
          </a:p>
          <a:p>
            <a:pPr indent="0" lvl="0" marL="457200" rtl="0" algn="l">
              <a:spcBef>
                <a:spcPts val="1600"/>
              </a:spcBef>
              <a:spcAft>
                <a:spcPts val="1600"/>
              </a:spcAft>
              <a:buNone/>
            </a:pPr>
            <a:r>
              <a:t/>
            </a:r>
            <a:endParaRPr>
              <a:solidFill>
                <a:srgbClr val="99999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graphicFrame>
        <p:nvGraphicFramePr>
          <p:cNvPr id="311" name="Google Shape;311;p50"/>
          <p:cNvGraphicFramePr/>
          <p:nvPr/>
        </p:nvGraphicFramePr>
        <p:xfrm>
          <a:off x="850275" y="1095735"/>
          <a:ext cx="3000000" cy="3000000"/>
        </p:xfrm>
        <a:graphic>
          <a:graphicData uri="http://schemas.openxmlformats.org/drawingml/2006/table">
            <a:tbl>
              <a:tblPr>
                <a:noFill/>
                <a:tableStyleId>{852C2CF4-07AE-4FEE-B833-818CAD0AD575}</a:tableStyleId>
              </a:tblPr>
              <a:tblGrid>
                <a:gridCol w="1406225"/>
                <a:gridCol w="2861700"/>
                <a:gridCol w="3248825"/>
              </a:tblGrid>
              <a:tr h="460275">
                <a:tc>
                  <a:txBody>
                    <a:bodyPr>
                      <a:noAutofit/>
                    </a:bodyPr>
                    <a:lstStyle/>
                    <a:p>
                      <a:pPr indent="0" lvl="0" marL="0" rtl="0" algn="ctr">
                        <a:spcBef>
                          <a:spcPts val="0"/>
                        </a:spcBef>
                        <a:spcAft>
                          <a:spcPts val="0"/>
                        </a:spcAft>
                        <a:buNone/>
                      </a:pPr>
                      <a:r>
                        <a:t/>
                      </a:r>
                      <a:endParaRPr sz="1800">
                        <a:solidFill>
                          <a:srgbClr val="FFFF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 sz="1800">
                          <a:solidFill>
                            <a:srgbClr val="FFFFFF"/>
                          </a:solidFill>
                          <a:latin typeface="Nunito"/>
                          <a:ea typeface="Nunito"/>
                          <a:cs typeface="Nunito"/>
                          <a:sym typeface="Nunito"/>
                        </a:rPr>
                        <a:t>Binary</a:t>
                      </a:r>
                      <a:endParaRPr b="1" sz="1800">
                        <a:solidFill>
                          <a:srgbClr val="FFFF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 sz="1800">
                          <a:solidFill>
                            <a:srgbClr val="FFFFFF"/>
                          </a:solidFill>
                          <a:latin typeface="Nunito"/>
                          <a:ea typeface="Nunito"/>
                          <a:cs typeface="Nunito"/>
                          <a:sym typeface="Nunito"/>
                        </a:rPr>
                        <a:t>Ascii</a:t>
                      </a:r>
                      <a:endParaRPr b="1" sz="1800">
                        <a:solidFill>
                          <a:srgbClr val="FFFF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r>
              <a:tr h="953500">
                <a:tc>
                  <a:txBody>
                    <a:bodyPr>
                      <a:noAutofit/>
                    </a:bodyPr>
                    <a:lstStyle/>
                    <a:p>
                      <a:pPr indent="0" lvl="0" marL="0" rtl="0" algn="ctr">
                        <a:spcBef>
                          <a:spcPts val="0"/>
                        </a:spcBef>
                        <a:spcAft>
                          <a:spcPts val="0"/>
                        </a:spcAft>
                        <a:buNone/>
                      </a:pPr>
                      <a:r>
                        <a:rPr lang="en" sz="1800">
                          <a:latin typeface="Nunito"/>
                          <a:ea typeface="Nunito"/>
                          <a:cs typeface="Nunito"/>
                          <a:sym typeface="Nunito"/>
                        </a:rPr>
                        <a:t>Range:</a:t>
                      </a:r>
                      <a:endParaRPr sz="18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latin typeface="Nunito Light"/>
                          <a:ea typeface="Nunito Light"/>
                          <a:cs typeface="Nunito Light"/>
                          <a:sym typeface="Nunito Light"/>
                        </a:rPr>
                        <a:t>0-255 ONLY</a:t>
                      </a:r>
                      <a:endParaRPr sz="1800">
                        <a:latin typeface="Nunito Light"/>
                        <a:ea typeface="Nunito Light"/>
                        <a:cs typeface="Nunito Light"/>
                        <a:sym typeface="Nunito Light"/>
                      </a:endParaRPr>
                    </a:p>
                    <a:p>
                      <a:pPr indent="0" lvl="0" marL="0" rtl="0" algn="ctr">
                        <a:spcBef>
                          <a:spcPts val="0"/>
                        </a:spcBef>
                        <a:spcAft>
                          <a:spcPts val="0"/>
                        </a:spcAft>
                        <a:buNone/>
                      </a:pPr>
                      <a:r>
                        <a:rPr lang="en" sz="1800">
                          <a:latin typeface="Nunito Light"/>
                          <a:ea typeface="Nunito Light"/>
                          <a:cs typeface="Nunito Light"/>
                          <a:sym typeface="Nunito Light"/>
                        </a:rPr>
                        <a:t>(&lt; </a:t>
                      </a:r>
                      <a:r>
                        <a:rPr lang="en" sz="1800">
                          <a:solidFill>
                            <a:schemeClr val="dk1"/>
                          </a:solidFill>
                          <a:latin typeface="Nunito Light"/>
                          <a:ea typeface="Nunito Light"/>
                          <a:cs typeface="Nunito Light"/>
                          <a:sym typeface="Nunito Light"/>
                        </a:rPr>
                        <a:t>2</a:t>
                      </a:r>
                      <a:r>
                        <a:rPr baseline="30000" lang="en" sz="1800">
                          <a:solidFill>
                            <a:schemeClr val="dk1"/>
                          </a:solidFill>
                          <a:latin typeface="Nunito Light"/>
                          <a:ea typeface="Nunito Light"/>
                          <a:cs typeface="Nunito Light"/>
                          <a:sym typeface="Nunito Light"/>
                        </a:rPr>
                        <a:t>8 </a:t>
                      </a:r>
                      <a:r>
                        <a:rPr lang="en" sz="1800">
                          <a:solidFill>
                            <a:schemeClr val="dk1"/>
                          </a:solidFill>
                          <a:latin typeface="Nunito Light"/>
                          <a:ea typeface="Nunito Light"/>
                          <a:cs typeface="Nunito Light"/>
                          <a:sym typeface="Nunito Light"/>
                        </a:rPr>
                        <a:t>= </a:t>
                      </a:r>
                      <a:r>
                        <a:rPr lang="en" sz="1800">
                          <a:latin typeface="Nunito Light"/>
                          <a:ea typeface="Nunito Light"/>
                          <a:cs typeface="Nunito Light"/>
                          <a:sym typeface="Nunito Light"/>
                        </a:rPr>
                        <a:t>1 byte)</a:t>
                      </a:r>
                      <a:endParaRPr sz="1800">
                        <a:latin typeface="Nunito Light"/>
                        <a:ea typeface="Nunito Light"/>
                        <a:cs typeface="Nunito Light"/>
                        <a:sym typeface="Nunito Light"/>
                      </a:endParaRPr>
                    </a:p>
                    <a:p>
                      <a:pPr indent="0" lvl="0" marL="0" rtl="0" algn="l">
                        <a:spcBef>
                          <a:spcPts val="0"/>
                        </a:spcBef>
                        <a:spcAft>
                          <a:spcPts val="0"/>
                        </a:spcAft>
                        <a:buNone/>
                      </a:pPr>
                      <a:r>
                        <a:t/>
                      </a:r>
                      <a:endParaRPr sz="1800">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u="sng">
                          <a:latin typeface="Nunito Light"/>
                          <a:ea typeface="Nunito Light"/>
                          <a:cs typeface="Nunito Light"/>
                          <a:sym typeface="Nunito Light"/>
                          <a:hlinkClick r:id="rId3"/>
                        </a:rPr>
                        <a:t>Ascii Table</a:t>
                      </a:r>
                      <a:endParaRPr baseline="30000" sz="1800">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r h="953500">
                <a:tc>
                  <a:txBody>
                    <a:bodyPr>
                      <a:noAutofit/>
                    </a:bodyPr>
                    <a:lstStyle/>
                    <a:p>
                      <a:pPr indent="0" lvl="0" marL="0" rtl="0" algn="ctr">
                        <a:spcBef>
                          <a:spcPts val="0"/>
                        </a:spcBef>
                        <a:spcAft>
                          <a:spcPts val="0"/>
                        </a:spcAft>
                        <a:buNone/>
                      </a:pPr>
                      <a:r>
                        <a:rPr lang="en" sz="1800">
                          <a:solidFill>
                            <a:srgbClr val="FF00FF"/>
                          </a:solidFill>
                          <a:latin typeface="Nunito"/>
                          <a:ea typeface="Nunito"/>
                          <a:cs typeface="Nunito"/>
                          <a:sym typeface="Nunito"/>
                        </a:rPr>
                        <a:t>p5.js:</a:t>
                      </a:r>
                      <a:endParaRPr sz="1800">
                        <a:solidFill>
                          <a:srgbClr val="FF00FF"/>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00FF"/>
                          </a:solidFill>
                          <a:latin typeface="Nunito Light"/>
                          <a:ea typeface="Nunito Light"/>
                          <a:cs typeface="Nunito Light"/>
                          <a:sym typeface="Nunito Light"/>
                        </a:rPr>
                        <a:t>serial.write()</a:t>
                      </a:r>
                      <a:endParaRPr sz="1800">
                        <a:solidFill>
                          <a:srgbClr val="FF00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FF00FF"/>
                          </a:solidFill>
                          <a:latin typeface="Nunito Light"/>
                          <a:ea typeface="Nunito Light"/>
                          <a:cs typeface="Nunito Light"/>
                          <a:sym typeface="Nunito Light"/>
                        </a:rPr>
                        <a:t>serial.write(valueToSend + ",")</a:t>
                      </a:r>
                      <a:endParaRPr i="1" sz="1100">
                        <a:solidFill>
                          <a:srgbClr val="FF00FF"/>
                        </a:solidFill>
                      </a:endParaRPr>
                    </a:p>
                    <a:p>
                      <a:pPr indent="0" lvl="0" marL="0" rtl="0" algn="ctr">
                        <a:spcBef>
                          <a:spcPts val="0"/>
                        </a:spcBef>
                        <a:spcAft>
                          <a:spcPts val="0"/>
                        </a:spcAft>
                        <a:buNone/>
                      </a:pPr>
                      <a:r>
                        <a:t/>
                      </a:r>
                      <a:endParaRPr sz="1800">
                        <a:solidFill>
                          <a:srgbClr val="FF00FF"/>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53500">
                <a:tc>
                  <a:txBody>
                    <a:bodyPr>
                      <a:noAutofit/>
                    </a:bodyPr>
                    <a:lstStyle/>
                    <a:p>
                      <a:pPr indent="0" lvl="0" marL="0" rtl="0" algn="ctr">
                        <a:spcBef>
                          <a:spcPts val="0"/>
                        </a:spcBef>
                        <a:spcAft>
                          <a:spcPts val="0"/>
                        </a:spcAft>
                        <a:buNone/>
                      </a:pPr>
                      <a:r>
                        <a:rPr lang="en" sz="1800">
                          <a:solidFill>
                            <a:schemeClr val="accent5"/>
                          </a:solidFill>
                          <a:latin typeface="Nunito"/>
                          <a:ea typeface="Nunito"/>
                          <a:cs typeface="Nunito"/>
                          <a:sym typeface="Nunito"/>
                        </a:rPr>
                        <a:t>Arduino:</a:t>
                      </a:r>
                      <a:endParaRPr sz="1800">
                        <a:solidFill>
                          <a:schemeClr val="accent5"/>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chemeClr val="accent5"/>
                          </a:solidFill>
                          <a:latin typeface="Nunito Light"/>
                          <a:ea typeface="Nunito Light"/>
                          <a:cs typeface="Nunito Light"/>
                          <a:sym typeface="Nunito Light"/>
                        </a:rPr>
                        <a:t>Serial.read()</a:t>
                      </a:r>
                      <a:endParaRPr sz="1800">
                        <a:solidFill>
                          <a:schemeClr val="accent5"/>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chemeClr val="accent5"/>
                          </a:solidFill>
                          <a:latin typeface="Nunito Light"/>
                          <a:ea typeface="Nunito Light"/>
                          <a:cs typeface="Nunito Light"/>
                          <a:sym typeface="Nunito Light"/>
                        </a:rPr>
                        <a:t>Serial.parseInt()</a:t>
                      </a:r>
                      <a:endParaRPr sz="1800">
                        <a:solidFill>
                          <a:schemeClr val="accent5"/>
                        </a:solidFill>
                        <a:latin typeface="Nunito Light"/>
                        <a:ea typeface="Nunito Light"/>
                        <a:cs typeface="Nunito Light"/>
                        <a:sym typeface="Nunito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2" name="Google Shape;312;p50"/>
          <p:cNvSpPr txBox="1"/>
          <p:nvPr>
            <p:ph type="title"/>
          </p:nvPr>
        </p:nvSpPr>
        <p:spPr>
          <a:xfrm>
            <a:off x="311700" y="14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a:t>
            </a:r>
            <a:r>
              <a:rPr b="1" lang="en" sz="1800">
                <a:solidFill>
                  <a:srgbClr val="22222A"/>
                </a:solidFill>
                <a:highlight>
                  <a:srgbClr val="FFFFFF"/>
                </a:highlight>
                <a:latin typeface="Nunito"/>
                <a:ea typeface="Nunito"/>
                <a:cs typeface="Nunito"/>
                <a:sym typeface="Nunito"/>
              </a:rPr>
              <a:t>5.js to Arduino</a:t>
            </a:r>
            <a:endParaRPr b="1" sz="1800">
              <a:solidFill>
                <a:srgbClr val="22222A"/>
              </a:solidFill>
              <a:highlight>
                <a:srgbClr val="FFFFFF"/>
              </a:highlight>
              <a:latin typeface="Nunito"/>
              <a:ea typeface="Nunito"/>
              <a:cs typeface="Nunito"/>
              <a:sym typeface="Nunito"/>
            </a:endParaRPr>
          </a:p>
        </p:txBody>
      </p:sp>
      <p:cxnSp>
        <p:nvCxnSpPr>
          <p:cNvPr id="313" name="Google Shape;313;p50"/>
          <p:cNvCxnSpPr/>
          <p:nvPr/>
        </p:nvCxnSpPr>
        <p:spPr>
          <a:xfrm>
            <a:off x="1491625" y="3122900"/>
            <a:ext cx="0" cy="29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a:t>
            </a:r>
            <a:r>
              <a:rPr b="1" lang="en" sz="1800">
                <a:solidFill>
                  <a:srgbClr val="22222A"/>
                </a:solidFill>
                <a:highlight>
                  <a:srgbClr val="FFFFFF"/>
                </a:highlight>
                <a:latin typeface="Nunito"/>
                <a:ea typeface="Nunito"/>
                <a:cs typeface="Nunito"/>
                <a:sym typeface="Nunito"/>
              </a:rPr>
              <a:t>5.js to Arduino</a:t>
            </a:r>
            <a:endParaRPr b="1" sz="1800">
              <a:solidFill>
                <a:srgbClr val="22222A"/>
              </a:solidFill>
              <a:highlight>
                <a:srgbClr val="FFFFFF"/>
              </a:highlight>
              <a:latin typeface="Nunito"/>
              <a:ea typeface="Nunito"/>
              <a:cs typeface="Nunito"/>
              <a:sym typeface="Nunito"/>
            </a:endParaRPr>
          </a:p>
        </p:txBody>
      </p:sp>
      <p:sp>
        <p:nvSpPr>
          <p:cNvPr id="319" name="Google Shape;319;p51"/>
          <p:cNvSpPr txBox="1"/>
          <p:nvPr/>
        </p:nvSpPr>
        <p:spPr>
          <a:xfrm>
            <a:off x="556351" y="1365000"/>
            <a:ext cx="8031300" cy="16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Mission: </a:t>
            </a:r>
            <a:endParaRPr b="1" sz="1800">
              <a:latin typeface="Nunito"/>
              <a:ea typeface="Nunito"/>
              <a:cs typeface="Nunito"/>
              <a:sym typeface="Nunito"/>
            </a:endParaRPr>
          </a:p>
          <a:p>
            <a:pPr indent="0" lvl="0" marL="0" rtl="0" algn="l">
              <a:spcBef>
                <a:spcPts val="0"/>
              </a:spcBef>
              <a:spcAft>
                <a:spcPts val="0"/>
              </a:spcAft>
              <a:buNone/>
            </a:pPr>
            <a:r>
              <a:rPr lang="en" sz="1800">
                <a:latin typeface="Nunito"/>
                <a:ea typeface="Nunito"/>
                <a:cs typeface="Nunito"/>
                <a:sym typeface="Nunito"/>
              </a:rPr>
              <a:t>Use mouse position on a sketch to adjust the brightness of an LED</a:t>
            </a:r>
            <a:endParaRPr sz="1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Connecting Digital and Physical</a:t>
            </a:r>
            <a:endParaRPr sz="1800">
              <a:latin typeface="Nunito"/>
              <a:ea typeface="Nunito"/>
              <a:cs typeface="Nunito"/>
              <a:sym typeface="Nunito"/>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solidFill>
                <a:srgbClr val="22222A"/>
              </a:solidFill>
              <a:highlight>
                <a:srgbClr val="FFFFFF"/>
              </a:highlight>
              <a:latin typeface="Nunito"/>
              <a:ea typeface="Nunito"/>
              <a:cs typeface="Nunito"/>
              <a:sym typeface="Nunito"/>
            </a:endParaRPr>
          </a:p>
          <a:p>
            <a:pPr indent="0" lvl="0" marL="0" rtl="0" algn="ctr">
              <a:spcBef>
                <a:spcPts val="1600"/>
              </a:spcBef>
              <a:spcAft>
                <a:spcPts val="0"/>
              </a:spcAft>
              <a:buNone/>
            </a:pPr>
            <a:r>
              <a:t/>
            </a:r>
            <a:endParaRPr sz="1400">
              <a:solidFill>
                <a:srgbClr val="22222A"/>
              </a:solidFill>
              <a:highlight>
                <a:srgbClr val="FFFFFF"/>
              </a:highlight>
              <a:latin typeface="Nunito"/>
              <a:ea typeface="Nunito"/>
              <a:cs typeface="Nunito"/>
              <a:sym typeface="Nunito"/>
            </a:endParaRPr>
          </a:p>
          <a:p>
            <a:pPr indent="0" lvl="0" marL="0" rtl="0" algn="ctr">
              <a:spcBef>
                <a:spcPts val="1600"/>
              </a:spcBef>
              <a:spcAft>
                <a:spcPts val="0"/>
              </a:spcAft>
              <a:buNone/>
            </a:pPr>
            <a:r>
              <a:rPr lang="en" sz="1400">
                <a:solidFill>
                  <a:srgbClr val="22222A"/>
                </a:solidFill>
                <a:highlight>
                  <a:srgbClr val="FFFFFF"/>
                </a:highlight>
                <a:latin typeface="Nunito"/>
                <a:ea typeface="Nunito"/>
                <a:cs typeface="Nunito"/>
                <a:sym typeface="Nunito"/>
              </a:rPr>
              <a:t>Any ideas what you would want to make with this?</a:t>
            </a:r>
            <a:endParaRPr sz="1400">
              <a:solidFill>
                <a:srgbClr val="22222A"/>
              </a:solidFill>
              <a:highlight>
                <a:srgbClr val="FFFFFF"/>
              </a:highlight>
              <a:latin typeface="Nunito"/>
              <a:ea typeface="Nunito"/>
              <a:cs typeface="Nunito"/>
              <a:sym typeface="Nunito"/>
            </a:endParaRPr>
          </a:p>
          <a:p>
            <a:pPr indent="0" lvl="0" marL="0" rtl="0" algn="ctr">
              <a:spcBef>
                <a:spcPts val="1600"/>
              </a:spcBef>
              <a:spcAft>
                <a:spcPts val="0"/>
              </a:spcAft>
              <a:buNone/>
            </a:pPr>
            <a:r>
              <a:rPr lang="en" sz="1400">
                <a:solidFill>
                  <a:srgbClr val="22222A"/>
                </a:solidFill>
                <a:highlight>
                  <a:srgbClr val="FFFFFF"/>
                </a:highlight>
                <a:latin typeface="Nunito"/>
                <a:ea typeface="Nunito"/>
                <a:cs typeface="Nunito"/>
                <a:sym typeface="Nunito"/>
              </a:rPr>
              <a:t>Any projects you’re working on?</a:t>
            </a:r>
            <a:endParaRPr sz="1400">
              <a:solidFill>
                <a:srgbClr val="22222A"/>
              </a:solidFill>
              <a:highlight>
                <a:srgbClr val="FFFFFF"/>
              </a:highlight>
              <a:latin typeface="Nunito"/>
              <a:ea typeface="Nunito"/>
              <a:cs typeface="Nunito"/>
              <a:sym typeface="Nunito"/>
            </a:endParaRPr>
          </a:p>
          <a:p>
            <a:pPr indent="0" lvl="0" marL="0" rtl="0" algn="ctr">
              <a:spcBef>
                <a:spcPts val="1600"/>
              </a:spcBef>
              <a:spcAft>
                <a:spcPts val="1600"/>
              </a:spcAft>
              <a:buNone/>
            </a:pPr>
            <a:r>
              <a:rPr lang="en" sz="1400">
                <a:solidFill>
                  <a:srgbClr val="22222A"/>
                </a:solidFill>
                <a:highlight>
                  <a:srgbClr val="FFFFFF"/>
                </a:highlight>
                <a:latin typeface="Nunito"/>
                <a:ea typeface="Nunito"/>
                <a:cs typeface="Nunito"/>
                <a:sym typeface="Nunito"/>
              </a:rPr>
              <a:t>Input/Output can be almost anything!</a:t>
            </a:r>
            <a:endParaRPr sz="1400">
              <a:solidFill>
                <a:srgbClr val="22222A"/>
              </a:solidFill>
              <a:highlight>
                <a:srgbClr val="FFFFFF"/>
              </a:highlight>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p5.js to Arduino: Wiring</a:t>
            </a:r>
            <a:endParaRPr b="1" sz="1800">
              <a:solidFill>
                <a:srgbClr val="22222A"/>
              </a:solidFill>
              <a:highlight>
                <a:srgbClr val="FFFFFF"/>
              </a:highlight>
              <a:latin typeface="Nunito"/>
              <a:ea typeface="Nunito"/>
              <a:cs typeface="Nunito"/>
              <a:sym typeface="Nunito"/>
            </a:endParaRPr>
          </a:p>
        </p:txBody>
      </p:sp>
      <p:pic>
        <p:nvPicPr>
          <p:cNvPr id="325" name="Google Shape;325;p52"/>
          <p:cNvPicPr preferRelativeResize="0"/>
          <p:nvPr/>
        </p:nvPicPr>
        <p:blipFill>
          <a:blip r:embed="rId3">
            <a:alphaModFix/>
          </a:blip>
          <a:stretch>
            <a:fillRect/>
          </a:stretch>
        </p:blipFill>
        <p:spPr>
          <a:xfrm>
            <a:off x="2035188" y="704525"/>
            <a:ext cx="4545735" cy="42659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a:t>
            </a:r>
            <a:r>
              <a:rPr b="1" lang="en" sz="1800">
                <a:solidFill>
                  <a:srgbClr val="22222A"/>
                </a:solidFill>
                <a:highlight>
                  <a:srgbClr val="FFFFFF"/>
                </a:highlight>
                <a:latin typeface="Nunito"/>
                <a:ea typeface="Nunito"/>
                <a:cs typeface="Nunito"/>
                <a:sym typeface="Nunito"/>
              </a:rPr>
              <a:t>5.js to Arduino (Binary): Code</a:t>
            </a:r>
            <a:endParaRPr b="1" sz="1800">
              <a:solidFill>
                <a:srgbClr val="22222A"/>
              </a:solidFill>
              <a:highlight>
                <a:srgbClr val="FFFFFF"/>
              </a:highlight>
              <a:latin typeface="Nunito"/>
              <a:ea typeface="Nunito"/>
              <a:cs typeface="Nunito"/>
              <a:sym typeface="Nunito"/>
            </a:endParaRPr>
          </a:p>
        </p:txBody>
      </p:sp>
      <p:sp>
        <p:nvSpPr>
          <p:cNvPr id="331" name="Google Shape;331;p53"/>
          <p:cNvSpPr txBox="1"/>
          <p:nvPr/>
        </p:nvSpPr>
        <p:spPr>
          <a:xfrm>
            <a:off x="1825850" y="2058234"/>
            <a:ext cx="4964400" cy="11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Nunito"/>
                <a:ea typeface="Nunito"/>
                <a:cs typeface="Nunito"/>
                <a:sym typeface="Nunito"/>
              </a:rPr>
              <a:t>Code for Arduino and p5.js:</a:t>
            </a:r>
            <a:endParaRPr b="1" sz="1800">
              <a:solidFill>
                <a:srgbClr val="3C78D8"/>
              </a:solidFill>
              <a:latin typeface="Nunito"/>
              <a:ea typeface="Nunito"/>
              <a:cs typeface="Nunito"/>
              <a:sym typeface="Nunito"/>
            </a:endParaRPr>
          </a:p>
          <a:p>
            <a:pPr indent="0" lvl="0" marL="0" rtl="0" algn="ctr">
              <a:spcBef>
                <a:spcPts val="0"/>
              </a:spcBef>
              <a:spcAft>
                <a:spcPts val="0"/>
              </a:spcAft>
              <a:buNone/>
            </a:pPr>
            <a:r>
              <a:rPr lang="en" sz="1800" u="sng">
                <a:solidFill>
                  <a:srgbClr val="3C78D8"/>
                </a:solidFill>
                <a:latin typeface="Nunito"/>
                <a:ea typeface="Nunito"/>
                <a:cs typeface="Nunito"/>
                <a:sym typeface="Nunito"/>
              </a:rPr>
              <a:t>bit.ly/p5-arduino-binary</a:t>
            </a:r>
            <a:endParaRPr sz="1800" u="sng">
              <a:solidFill>
                <a:srgbClr val="3C78D8"/>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p5.js to </a:t>
            </a:r>
            <a:r>
              <a:rPr b="1" lang="en" sz="1800">
                <a:solidFill>
                  <a:srgbClr val="22222A"/>
                </a:solidFill>
                <a:highlight>
                  <a:srgbClr val="FFFFFF"/>
                </a:highlight>
                <a:latin typeface="Nunito"/>
                <a:ea typeface="Nunito"/>
                <a:cs typeface="Nunito"/>
                <a:sym typeface="Nunito"/>
              </a:rPr>
              <a:t>Arduino (Ascii): Code</a:t>
            </a:r>
            <a:endParaRPr b="1" sz="1800">
              <a:solidFill>
                <a:srgbClr val="22222A"/>
              </a:solidFill>
              <a:highlight>
                <a:srgbClr val="FFFFFF"/>
              </a:highlight>
              <a:latin typeface="Nunito"/>
              <a:ea typeface="Nunito"/>
              <a:cs typeface="Nunito"/>
              <a:sym typeface="Nunito"/>
            </a:endParaRPr>
          </a:p>
        </p:txBody>
      </p:sp>
      <p:sp>
        <p:nvSpPr>
          <p:cNvPr id="337" name="Google Shape;337;p54"/>
          <p:cNvSpPr txBox="1"/>
          <p:nvPr/>
        </p:nvSpPr>
        <p:spPr>
          <a:xfrm>
            <a:off x="1825850" y="2058234"/>
            <a:ext cx="4964400" cy="11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Nunito"/>
                <a:ea typeface="Nunito"/>
                <a:cs typeface="Nunito"/>
                <a:sym typeface="Nunito"/>
              </a:rPr>
              <a:t>Code for Arduino and p5.js:</a:t>
            </a:r>
            <a:endParaRPr b="1" sz="1800">
              <a:solidFill>
                <a:srgbClr val="3C78D8"/>
              </a:solidFill>
              <a:latin typeface="Nunito"/>
              <a:ea typeface="Nunito"/>
              <a:cs typeface="Nunito"/>
              <a:sym typeface="Nunito"/>
            </a:endParaRPr>
          </a:p>
          <a:p>
            <a:pPr indent="0" lvl="0" marL="0" rtl="0" algn="ctr">
              <a:spcBef>
                <a:spcPts val="0"/>
              </a:spcBef>
              <a:spcAft>
                <a:spcPts val="0"/>
              </a:spcAft>
              <a:buNone/>
            </a:pPr>
            <a:r>
              <a:rPr lang="en" sz="1800" u="sng">
                <a:solidFill>
                  <a:srgbClr val="3C78D8"/>
                </a:solidFill>
                <a:latin typeface="Nunito"/>
                <a:ea typeface="Nunito"/>
                <a:cs typeface="Nunito"/>
                <a:sym typeface="Nunito"/>
              </a:rPr>
              <a:t>bit.ly/arduino-p5-ascii</a:t>
            </a:r>
            <a:endParaRPr sz="1800" u="sng">
              <a:solidFill>
                <a:srgbClr val="3C78D8"/>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55"/>
          <p:cNvPicPr preferRelativeResize="0"/>
          <p:nvPr/>
        </p:nvPicPr>
        <p:blipFill>
          <a:blip r:embed="rId3">
            <a:alphaModFix/>
          </a:blip>
          <a:stretch>
            <a:fillRect/>
          </a:stretch>
        </p:blipFill>
        <p:spPr>
          <a:xfrm>
            <a:off x="3015174" y="881675"/>
            <a:ext cx="3113650" cy="4261825"/>
          </a:xfrm>
          <a:prstGeom prst="rect">
            <a:avLst/>
          </a:prstGeom>
          <a:noFill/>
          <a:ln>
            <a:noFill/>
          </a:ln>
        </p:spPr>
      </p:pic>
      <p:sp>
        <p:nvSpPr>
          <p:cNvPr id="343" name="Google Shape;343;p55"/>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p5.js to Arduino (Multiple Values): Wiring</a:t>
            </a:r>
            <a:endParaRPr b="1" sz="1800">
              <a:solidFill>
                <a:srgbClr val="22222A"/>
              </a:solidFill>
              <a:highlight>
                <a:srgbClr val="FFFFFF"/>
              </a:highlight>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p5.js to Arduino (Multiple Values): Code</a:t>
            </a:r>
            <a:endParaRPr b="1" sz="1800">
              <a:solidFill>
                <a:srgbClr val="22222A"/>
              </a:solidFill>
              <a:highlight>
                <a:srgbClr val="FFFFFF"/>
              </a:highlight>
              <a:latin typeface="Nunito"/>
              <a:ea typeface="Nunito"/>
              <a:cs typeface="Nunito"/>
              <a:sym typeface="Nunito"/>
            </a:endParaRPr>
          </a:p>
        </p:txBody>
      </p:sp>
      <p:sp>
        <p:nvSpPr>
          <p:cNvPr id="349" name="Google Shape;349;p56"/>
          <p:cNvSpPr txBox="1"/>
          <p:nvPr/>
        </p:nvSpPr>
        <p:spPr>
          <a:xfrm>
            <a:off x="1825850" y="2058234"/>
            <a:ext cx="4964400" cy="11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Nunito"/>
                <a:ea typeface="Nunito"/>
                <a:cs typeface="Nunito"/>
                <a:sym typeface="Nunito"/>
              </a:rPr>
              <a:t>Code for Arduino and p5.js:</a:t>
            </a:r>
            <a:endParaRPr b="1" sz="1800">
              <a:solidFill>
                <a:srgbClr val="3C78D8"/>
              </a:solidFill>
              <a:latin typeface="Nunito"/>
              <a:ea typeface="Nunito"/>
              <a:cs typeface="Nunito"/>
              <a:sym typeface="Nunito"/>
            </a:endParaRPr>
          </a:p>
          <a:p>
            <a:pPr indent="0" lvl="0" marL="0" rtl="0" algn="ctr">
              <a:spcBef>
                <a:spcPts val="0"/>
              </a:spcBef>
              <a:spcAft>
                <a:spcPts val="0"/>
              </a:spcAft>
              <a:buNone/>
            </a:pPr>
            <a:r>
              <a:rPr lang="en" sz="1800" u="sng">
                <a:solidFill>
                  <a:srgbClr val="3C78D8"/>
                </a:solidFill>
                <a:latin typeface="Nunito"/>
                <a:ea typeface="Nunito"/>
                <a:cs typeface="Nunito"/>
                <a:sym typeface="Nunito"/>
              </a:rPr>
              <a:t>bit.ly/arduino-p5-multiple</a:t>
            </a:r>
            <a:endParaRPr sz="1800" u="sng">
              <a:solidFill>
                <a:srgbClr val="3C78D8"/>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3" name="Shape 353"/>
        <p:cNvGrpSpPr/>
        <p:nvPr/>
      </p:nvGrpSpPr>
      <p:grpSpPr>
        <a:xfrm>
          <a:off x="0" y="0"/>
          <a:ext cx="0" cy="0"/>
          <a:chOff x="0" y="0"/>
          <a:chExt cx="0" cy="0"/>
        </a:xfrm>
      </p:grpSpPr>
      <p:sp>
        <p:nvSpPr>
          <p:cNvPr id="354" name="Google Shape;354;p57"/>
          <p:cNvSpPr txBox="1"/>
          <p:nvPr>
            <p:ph idx="1" type="body"/>
          </p:nvPr>
        </p:nvSpPr>
        <p:spPr>
          <a:xfrm>
            <a:off x="1151950" y="1437375"/>
            <a:ext cx="65388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a:t>
            </a:r>
            <a:endParaRPr>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 between Arduino and p5.js</a:t>
            </a:r>
            <a:endParaRPr>
              <a:solidFill>
                <a:srgbClr val="666666"/>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Arduino to p5.js</a:t>
            </a:r>
            <a:endParaRPr sz="1800">
              <a:solidFill>
                <a:srgbClr val="666666"/>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p5.js to Arduino</a:t>
            </a:r>
            <a:endParaRPr sz="1800">
              <a:solidFill>
                <a:srgbClr val="666666"/>
              </a:solidFill>
              <a:latin typeface="Nunito"/>
              <a:ea typeface="Nunito"/>
              <a:cs typeface="Nunito"/>
              <a:sym typeface="Nunito"/>
            </a:endParaRPr>
          </a:p>
          <a:p>
            <a:pPr indent="-342900" lvl="0" marL="457200" rtl="0" algn="l">
              <a:spcBef>
                <a:spcPts val="0"/>
              </a:spcBef>
              <a:spcAft>
                <a:spcPts val="0"/>
              </a:spcAft>
              <a:buClr>
                <a:srgbClr val="FFFFFF"/>
              </a:buClr>
              <a:buSzPts val="1800"/>
              <a:buFont typeface="Nunito"/>
              <a:buAutoNum type="arabicPeriod"/>
            </a:pPr>
            <a:r>
              <a:rPr lang="en">
                <a:solidFill>
                  <a:srgbClr val="FFFFFF"/>
                </a:solidFill>
                <a:latin typeface="Nunito"/>
                <a:ea typeface="Nunito"/>
                <a:cs typeface="Nunito"/>
                <a:sym typeface="Nunito"/>
              </a:rPr>
              <a:t>Etch-a-sketch</a:t>
            </a:r>
            <a:endParaRPr>
              <a:solidFill>
                <a:srgbClr val="FFFFFF"/>
              </a:solidFill>
              <a:latin typeface="Nunito"/>
              <a:ea typeface="Nunito"/>
              <a:cs typeface="Nunito"/>
              <a:sym typeface="Nunito"/>
            </a:endParaRPr>
          </a:p>
          <a:p>
            <a:pPr indent="0" lvl="0" marL="457200" rtl="0" algn="l">
              <a:spcBef>
                <a:spcPts val="1600"/>
              </a:spcBef>
              <a:spcAft>
                <a:spcPts val="1600"/>
              </a:spcAft>
              <a:buNone/>
            </a:pPr>
            <a:r>
              <a:t/>
            </a: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(Multiple Values): Wiring</a:t>
            </a:r>
            <a:endParaRPr b="1" sz="1800">
              <a:solidFill>
                <a:srgbClr val="22222A"/>
              </a:solidFill>
              <a:highlight>
                <a:srgbClr val="FFFFFF"/>
              </a:highlight>
              <a:latin typeface="Nunito"/>
              <a:ea typeface="Nunito"/>
              <a:cs typeface="Nunito"/>
              <a:sym typeface="Nunito"/>
            </a:endParaRPr>
          </a:p>
        </p:txBody>
      </p:sp>
      <p:pic>
        <p:nvPicPr>
          <p:cNvPr id="360" name="Google Shape;360;p58"/>
          <p:cNvPicPr preferRelativeResize="0"/>
          <p:nvPr/>
        </p:nvPicPr>
        <p:blipFill>
          <a:blip r:embed="rId3">
            <a:alphaModFix/>
          </a:blip>
          <a:stretch>
            <a:fillRect/>
          </a:stretch>
        </p:blipFill>
        <p:spPr>
          <a:xfrm>
            <a:off x="2182600" y="797603"/>
            <a:ext cx="4778800" cy="4003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4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Arduino to p5.js (Multiple Values): Code</a:t>
            </a:r>
            <a:endParaRPr b="1" sz="1800">
              <a:solidFill>
                <a:srgbClr val="22222A"/>
              </a:solidFill>
              <a:highlight>
                <a:srgbClr val="FFFFFF"/>
              </a:highlight>
              <a:latin typeface="Nunito"/>
              <a:ea typeface="Nunito"/>
              <a:cs typeface="Nunito"/>
              <a:sym typeface="Nunito"/>
            </a:endParaRPr>
          </a:p>
        </p:txBody>
      </p:sp>
      <p:sp>
        <p:nvSpPr>
          <p:cNvPr id="366" name="Google Shape;366;p59"/>
          <p:cNvSpPr txBox="1"/>
          <p:nvPr/>
        </p:nvSpPr>
        <p:spPr>
          <a:xfrm>
            <a:off x="2089800" y="2254659"/>
            <a:ext cx="4964400" cy="3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rgbClr val="3C78D8"/>
                </a:solidFill>
                <a:latin typeface="Nunito"/>
                <a:ea typeface="Nunito"/>
                <a:cs typeface="Nunito"/>
                <a:sym typeface="Nunito"/>
              </a:rPr>
              <a:t>Code for Arduino and p5.js: </a:t>
            </a:r>
            <a:r>
              <a:rPr lang="en" sz="1800" u="sng">
                <a:solidFill>
                  <a:srgbClr val="3C78D8"/>
                </a:solidFill>
                <a:latin typeface="Nunito"/>
                <a:ea typeface="Nunito"/>
                <a:cs typeface="Nunito"/>
                <a:sym typeface="Nunito"/>
              </a:rPr>
              <a:t>bit.ly/arduino-p5-multiple</a:t>
            </a:r>
            <a:endParaRPr sz="1800" u="sng">
              <a:solidFill>
                <a:srgbClr val="3C78D8"/>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Readings</a:t>
            </a:r>
            <a:endParaRPr/>
          </a:p>
        </p:txBody>
      </p:sp>
      <p:sp>
        <p:nvSpPr>
          <p:cNvPr id="372" name="Google Shape;372;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https://itp.nyu.edu/physcomp/labs/labs-serial-communication/lab-serial-input-to-the-p5-js-ide/</a:t>
            </a:r>
            <a:endParaRPr/>
          </a:p>
          <a:p>
            <a:pPr indent="0" lvl="0" marL="0" rtl="0" algn="l">
              <a:spcBef>
                <a:spcPts val="1600"/>
              </a:spcBef>
              <a:spcAft>
                <a:spcPts val="1600"/>
              </a:spcAft>
              <a:buNone/>
            </a:pPr>
            <a:r>
              <a:rPr lang="en" sz="1100" u="sng">
                <a:solidFill>
                  <a:schemeClr val="hlink"/>
                </a:solidFill>
                <a:hlinkClick r:id="rId4"/>
              </a:rPr>
              <a:t>https://itp.nyu.edu/physcomp/labs/labs-serial-communication/lab-serial-output-from-p5-js/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AutoNum type="arabicPeriod"/>
            </a:pPr>
            <a:r>
              <a:rPr lang="en" sz="1400">
                <a:solidFill>
                  <a:srgbClr val="22222A"/>
                </a:solidFill>
                <a:highlight>
                  <a:srgbClr val="FFFFFF"/>
                </a:highlight>
                <a:latin typeface="Nunito"/>
                <a:ea typeface="Nunito"/>
                <a:cs typeface="Nunito"/>
                <a:sym typeface="Nunito"/>
              </a:rPr>
              <a:t>Serial Communication?</a:t>
            </a:r>
            <a:endParaRPr sz="1400">
              <a:solidFill>
                <a:srgbClr val="22222A"/>
              </a:solidFill>
              <a:highlight>
                <a:srgbClr val="FFFFFF"/>
              </a:highlight>
              <a:latin typeface="Nunito"/>
              <a:ea typeface="Nunito"/>
              <a:cs typeface="Nunito"/>
              <a:sym typeface="Nunito"/>
            </a:endParaRPr>
          </a:p>
          <a:p>
            <a:pPr indent="-317500" lvl="0" marL="457200" rtl="0" algn="l">
              <a:spcBef>
                <a:spcPts val="0"/>
              </a:spcBef>
              <a:spcAft>
                <a:spcPts val="0"/>
              </a:spcAft>
              <a:buClr>
                <a:srgbClr val="22222A"/>
              </a:buClr>
              <a:buSzPts val="1400"/>
              <a:buFont typeface="Nunito"/>
              <a:buAutoNum type="arabicPeriod"/>
            </a:pPr>
            <a:r>
              <a:rPr lang="en" sz="1400">
                <a:solidFill>
                  <a:srgbClr val="22222A"/>
                </a:solidFill>
                <a:highlight>
                  <a:srgbClr val="FFFFFF"/>
                </a:highlight>
                <a:latin typeface="Nunito"/>
                <a:ea typeface="Nunito"/>
                <a:cs typeface="Nunito"/>
                <a:sym typeface="Nunito"/>
              </a:rPr>
              <a:t>Serial Communication between Arduino and p5.js</a:t>
            </a:r>
            <a:endParaRPr sz="1400">
              <a:solidFill>
                <a:srgbClr val="22222A"/>
              </a:solidFill>
              <a:highlight>
                <a:srgbClr val="FFFFFF"/>
              </a:highlight>
              <a:latin typeface="Nunito"/>
              <a:ea typeface="Nunito"/>
              <a:cs typeface="Nunito"/>
              <a:sym typeface="Nunito"/>
            </a:endParaRPr>
          </a:p>
          <a:p>
            <a:pPr indent="-317500" lvl="1" marL="914400" rtl="0" algn="l">
              <a:spcBef>
                <a:spcPts val="0"/>
              </a:spcBef>
              <a:spcAft>
                <a:spcPts val="0"/>
              </a:spcAft>
              <a:buClr>
                <a:srgbClr val="22222A"/>
              </a:buClr>
              <a:buSzPts val="1400"/>
              <a:buFont typeface="Nunito"/>
              <a:buAutoNum type="alphaLcPeriod"/>
            </a:pPr>
            <a:r>
              <a:rPr lang="en">
                <a:solidFill>
                  <a:srgbClr val="22222A"/>
                </a:solidFill>
                <a:highlight>
                  <a:srgbClr val="FFFFFF"/>
                </a:highlight>
                <a:latin typeface="Nunito"/>
                <a:ea typeface="Nunito"/>
                <a:cs typeface="Nunito"/>
                <a:sym typeface="Nunito"/>
              </a:rPr>
              <a:t>Arduino to p5.js</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Binary</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Ascii</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Multiple values</a:t>
            </a:r>
            <a:endParaRPr>
              <a:solidFill>
                <a:srgbClr val="22222A"/>
              </a:solidFill>
              <a:highlight>
                <a:srgbClr val="FFFFFF"/>
              </a:highlight>
              <a:latin typeface="Nunito"/>
              <a:ea typeface="Nunito"/>
              <a:cs typeface="Nunito"/>
              <a:sym typeface="Nunito"/>
            </a:endParaRPr>
          </a:p>
          <a:p>
            <a:pPr indent="-317500" lvl="1" marL="914400" rtl="0" algn="l">
              <a:spcBef>
                <a:spcPts val="0"/>
              </a:spcBef>
              <a:spcAft>
                <a:spcPts val="0"/>
              </a:spcAft>
              <a:buClr>
                <a:srgbClr val="22222A"/>
              </a:buClr>
              <a:buSzPts val="1400"/>
              <a:buFont typeface="Nunito"/>
              <a:buAutoNum type="alphaLcPeriod"/>
            </a:pPr>
            <a:r>
              <a:rPr lang="en">
                <a:solidFill>
                  <a:srgbClr val="22222A"/>
                </a:solidFill>
                <a:highlight>
                  <a:srgbClr val="FFFFFF"/>
                </a:highlight>
                <a:latin typeface="Nunito"/>
                <a:ea typeface="Nunito"/>
                <a:cs typeface="Nunito"/>
                <a:sym typeface="Nunito"/>
              </a:rPr>
              <a:t>p5.js</a:t>
            </a:r>
            <a:r>
              <a:rPr lang="en">
                <a:solidFill>
                  <a:srgbClr val="22222A"/>
                </a:solidFill>
                <a:highlight>
                  <a:srgbClr val="FFFFFF"/>
                </a:highlight>
                <a:latin typeface="Nunito"/>
                <a:ea typeface="Nunito"/>
                <a:cs typeface="Nunito"/>
                <a:sym typeface="Nunito"/>
              </a:rPr>
              <a:t> to Arduino</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Binary</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Ascii</a:t>
            </a:r>
            <a:endParaRPr>
              <a:solidFill>
                <a:srgbClr val="22222A"/>
              </a:solidFill>
              <a:highlight>
                <a:srgbClr val="FFFFFF"/>
              </a:highlight>
              <a:latin typeface="Nunito"/>
              <a:ea typeface="Nunito"/>
              <a:cs typeface="Nunito"/>
              <a:sym typeface="Nunito"/>
            </a:endParaRPr>
          </a:p>
          <a:p>
            <a:pPr indent="-317500" lvl="2" marL="1371600" rtl="0" algn="l">
              <a:spcBef>
                <a:spcPts val="0"/>
              </a:spcBef>
              <a:spcAft>
                <a:spcPts val="0"/>
              </a:spcAft>
              <a:buClr>
                <a:srgbClr val="22222A"/>
              </a:buClr>
              <a:buSzPts val="1400"/>
              <a:buFont typeface="Nunito"/>
              <a:buChar char="■"/>
            </a:pPr>
            <a:r>
              <a:rPr lang="en">
                <a:solidFill>
                  <a:srgbClr val="22222A"/>
                </a:solidFill>
                <a:highlight>
                  <a:srgbClr val="FFFFFF"/>
                </a:highlight>
                <a:latin typeface="Nunito"/>
                <a:ea typeface="Nunito"/>
                <a:cs typeface="Nunito"/>
                <a:sym typeface="Nunito"/>
              </a:rPr>
              <a:t>Multiple values</a:t>
            </a:r>
            <a:endParaRPr>
              <a:solidFill>
                <a:srgbClr val="22222A"/>
              </a:solidFill>
              <a:highlight>
                <a:srgbClr val="FFFFFF"/>
              </a:highlight>
              <a:latin typeface="Nunito"/>
              <a:ea typeface="Nunito"/>
              <a:cs typeface="Nunito"/>
              <a:sym typeface="Nunito"/>
            </a:endParaRPr>
          </a:p>
          <a:p>
            <a:pPr indent="-317500" lvl="0" marL="457200" rtl="0" algn="l">
              <a:spcBef>
                <a:spcPts val="0"/>
              </a:spcBef>
              <a:spcAft>
                <a:spcPts val="0"/>
              </a:spcAft>
              <a:buClr>
                <a:srgbClr val="22222A"/>
              </a:buClr>
              <a:buSzPts val="1400"/>
              <a:buFont typeface="Nunito"/>
              <a:buAutoNum type="arabicPeriod"/>
            </a:pPr>
            <a:r>
              <a:rPr lang="en" sz="1400">
                <a:solidFill>
                  <a:srgbClr val="22222A"/>
                </a:solidFill>
                <a:highlight>
                  <a:srgbClr val="FFFFFF"/>
                </a:highlight>
                <a:latin typeface="Nunito"/>
                <a:ea typeface="Nunito"/>
                <a:cs typeface="Nunito"/>
                <a:sym typeface="Nunito"/>
              </a:rPr>
              <a:t>Etch-a-sketch</a:t>
            </a:r>
            <a:endParaRPr sz="1400">
              <a:solidFill>
                <a:srgbClr val="22222A"/>
              </a:solidFill>
              <a:highlight>
                <a:srgbClr val="FFFFFF"/>
              </a:highlight>
              <a:latin typeface="Nunito"/>
              <a:ea typeface="Nunito"/>
              <a:cs typeface="Nunito"/>
              <a:sym typeface="Nunito"/>
            </a:endParaRPr>
          </a:p>
        </p:txBody>
      </p:sp>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Today, we’ll go over:</a:t>
            </a:r>
            <a:endParaRPr sz="18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2" name="Shape 82"/>
        <p:cNvGrpSpPr/>
        <p:nvPr/>
      </p:nvGrpSpPr>
      <p:grpSpPr>
        <a:xfrm>
          <a:off x="0" y="0"/>
          <a:ext cx="0" cy="0"/>
          <a:chOff x="0" y="0"/>
          <a:chExt cx="0" cy="0"/>
        </a:xfrm>
      </p:grpSpPr>
      <p:sp>
        <p:nvSpPr>
          <p:cNvPr id="83" name="Google Shape;83;p18"/>
          <p:cNvSpPr txBox="1"/>
          <p:nvPr>
            <p:ph idx="1" type="body"/>
          </p:nvPr>
        </p:nvSpPr>
        <p:spPr>
          <a:xfrm>
            <a:off x="1151950" y="1437375"/>
            <a:ext cx="65388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Nunito"/>
              <a:buAutoNum type="arabicPeriod"/>
            </a:pPr>
            <a:r>
              <a:rPr lang="en" u="sng">
                <a:solidFill>
                  <a:srgbClr val="FFFFFF"/>
                </a:solidFill>
                <a:latin typeface="Nunito"/>
                <a:ea typeface="Nunito"/>
                <a:cs typeface="Nunito"/>
                <a:sym typeface="Nunito"/>
              </a:rPr>
              <a:t>Serial Communication?</a:t>
            </a:r>
            <a:endParaRPr u="sng">
              <a:solidFill>
                <a:srgbClr val="FFFFFF"/>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Serial Communication between Arduino and p5.js</a:t>
            </a:r>
            <a:endParaRPr>
              <a:solidFill>
                <a:srgbClr val="666666"/>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Arduino to p5.js</a:t>
            </a:r>
            <a:endParaRPr sz="1800">
              <a:solidFill>
                <a:srgbClr val="666666"/>
              </a:solidFill>
              <a:latin typeface="Nunito"/>
              <a:ea typeface="Nunito"/>
              <a:cs typeface="Nunito"/>
              <a:sym typeface="Nunito"/>
            </a:endParaRPr>
          </a:p>
          <a:p>
            <a:pPr indent="-342900" lvl="1" marL="914400" rtl="0" algn="l">
              <a:spcBef>
                <a:spcPts val="0"/>
              </a:spcBef>
              <a:spcAft>
                <a:spcPts val="0"/>
              </a:spcAft>
              <a:buClr>
                <a:srgbClr val="666666"/>
              </a:buClr>
              <a:buSzPts val="1800"/>
              <a:buFont typeface="Nunito"/>
              <a:buAutoNum type="alphaLcPeriod"/>
            </a:pPr>
            <a:r>
              <a:rPr lang="en" sz="1800">
                <a:solidFill>
                  <a:srgbClr val="666666"/>
                </a:solidFill>
                <a:latin typeface="Nunito"/>
                <a:ea typeface="Nunito"/>
                <a:cs typeface="Nunito"/>
                <a:sym typeface="Nunito"/>
              </a:rPr>
              <a:t>p5.js to Arduino</a:t>
            </a:r>
            <a:endParaRPr sz="1800">
              <a:solidFill>
                <a:srgbClr val="666666"/>
              </a:solidFill>
              <a:latin typeface="Nunito"/>
              <a:ea typeface="Nunito"/>
              <a:cs typeface="Nunito"/>
              <a:sym typeface="Nunito"/>
            </a:endParaRPr>
          </a:p>
          <a:p>
            <a:pPr indent="-342900" lvl="0" marL="457200" rtl="0" algn="l">
              <a:spcBef>
                <a:spcPts val="0"/>
              </a:spcBef>
              <a:spcAft>
                <a:spcPts val="0"/>
              </a:spcAft>
              <a:buClr>
                <a:srgbClr val="666666"/>
              </a:buClr>
              <a:buSzPts val="1800"/>
              <a:buFont typeface="Nunito"/>
              <a:buAutoNum type="arabicPeriod"/>
            </a:pPr>
            <a:r>
              <a:rPr lang="en">
                <a:solidFill>
                  <a:srgbClr val="666666"/>
                </a:solidFill>
                <a:latin typeface="Nunito"/>
                <a:ea typeface="Nunito"/>
                <a:cs typeface="Nunito"/>
                <a:sym typeface="Nunito"/>
              </a:rPr>
              <a:t>Etch-a-sketch</a:t>
            </a:r>
            <a:endParaRPr>
              <a:solidFill>
                <a:srgbClr val="666666"/>
              </a:solidFill>
              <a:latin typeface="Nunito"/>
              <a:ea typeface="Nunito"/>
              <a:cs typeface="Nunito"/>
              <a:sym typeface="Nunito"/>
            </a:endParaRPr>
          </a:p>
          <a:p>
            <a:pPr indent="0" lvl="0" marL="457200" rtl="0" algn="l">
              <a:spcBef>
                <a:spcPts val="1600"/>
              </a:spcBef>
              <a:spcAft>
                <a:spcPts val="1600"/>
              </a:spcAft>
              <a:buNone/>
            </a:pPr>
            <a:r>
              <a:t/>
            </a:r>
            <a:endParaRPr>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Asynchronous Communication</a:t>
            </a:r>
            <a:endParaRPr sz="1800">
              <a:latin typeface="Nunito"/>
              <a:ea typeface="Nunito"/>
              <a:cs typeface="Nunito"/>
              <a:sym typeface="Nunito"/>
            </a:endParaRPr>
          </a:p>
        </p:txBody>
      </p:sp>
      <p:sp>
        <p:nvSpPr>
          <p:cNvPr id="89" name="Google Shape;89;p19"/>
          <p:cNvSpPr txBox="1"/>
          <p:nvPr>
            <p:ph idx="1" type="body"/>
          </p:nvPr>
        </p:nvSpPr>
        <p:spPr>
          <a:xfrm>
            <a:off x="311700" y="3645175"/>
            <a:ext cx="8520600" cy="1086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Nunito Light"/>
              <a:buChar char="●"/>
            </a:pPr>
            <a:r>
              <a:rPr lang="en">
                <a:solidFill>
                  <a:srgbClr val="22222A"/>
                </a:solidFill>
                <a:highlight>
                  <a:srgbClr val="FFFFFF"/>
                </a:highlight>
                <a:latin typeface="Nunito Light"/>
                <a:ea typeface="Nunito Light"/>
                <a:cs typeface="Nunito Light"/>
                <a:sym typeface="Nunito Light"/>
              </a:rPr>
              <a:t>No common clock</a:t>
            </a:r>
            <a:endParaRPr>
              <a:solidFill>
                <a:srgbClr val="22222A"/>
              </a:solidFill>
              <a:highlight>
                <a:srgbClr val="FFFFFF"/>
              </a:highlight>
              <a:latin typeface="Nunito Light"/>
              <a:ea typeface="Nunito Light"/>
              <a:cs typeface="Nunito Light"/>
              <a:sym typeface="Nunito Light"/>
            </a:endParaRPr>
          </a:p>
          <a:p>
            <a:pPr indent="-342900" lvl="0" marL="457200" rtl="0" algn="l">
              <a:lnSpc>
                <a:spcPct val="115000"/>
              </a:lnSpc>
              <a:spcBef>
                <a:spcPts val="0"/>
              </a:spcBef>
              <a:spcAft>
                <a:spcPts val="0"/>
              </a:spcAft>
              <a:buSzPts val="1800"/>
              <a:buFont typeface="Nunito Light"/>
              <a:buChar char="●"/>
            </a:pPr>
            <a:r>
              <a:rPr lang="en">
                <a:solidFill>
                  <a:srgbClr val="22222A"/>
                </a:solidFill>
                <a:highlight>
                  <a:srgbClr val="FFFFFF"/>
                </a:highlight>
                <a:latin typeface="Nunito Light"/>
                <a:ea typeface="Nunito Light"/>
                <a:cs typeface="Nunito Light"/>
                <a:sym typeface="Nunito Light"/>
              </a:rPr>
              <a:t>Instead, both devices keep time independently, and either send or listen for new bits of data at an agreed-upon rate.</a:t>
            </a:r>
            <a:endParaRPr>
              <a:solidFill>
                <a:srgbClr val="22222A"/>
              </a:solidFill>
              <a:highlight>
                <a:srgbClr val="FFFFFF"/>
              </a:highlight>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a:solidFill>
                <a:srgbClr val="22222A"/>
              </a:solidFill>
              <a:highlight>
                <a:srgbClr val="FFFFFF"/>
              </a:highlight>
              <a:latin typeface="Nunito Light"/>
              <a:ea typeface="Nunito Light"/>
              <a:cs typeface="Nunito Light"/>
              <a:sym typeface="Nunito Light"/>
            </a:endParaRPr>
          </a:p>
        </p:txBody>
      </p:sp>
      <p:pic>
        <p:nvPicPr>
          <p:cNvPr id="90" name="Google Shape;90;p19"/>
          <p:cNvPicPr preferRelativeResize="0"/>
          <p:nvPr/>
        </p:nvPicPr>
        <p:blipFill rotWithShape="1">
          <a:blip r:embed="rId3">
            <a:alphaModFix/>
          </a:blip>
          <a:srcRect b="0" l="0" r="50000" t="0"/>
          <a:stretch/>
        </p:blipFill>
        <p:spPr>
          <a:xfrm>
            <a:off x="557194" y="1170125"/>
            <a:ext cx="3759949" cy="2159525"/>
          </a:xfrm>
          <a:prstGeom prst="rect">
            <a:avLst/>
          </a:prstGeom>
          <a:noFill/>
          <a:ln>
            <a:noFill/>
          </a:ln>
        </p:spPr>
      </p:pic>
      <p:pic>
        <p:nvPicPr>
          <p:cNvPr id="91" name="Google Shape;91;p19"/>
          <p:cNvPicPr preferRelativeResize="0"/>
          <p:nvPr/>
        </p:nvPicPr>
        <p:blipFill rotWithShape="1">
          <a:blip r:embed="rId3">
            <a:alphaModFix/>
          </a:blip>
          <a:srcRect b="0" l="50000" r="0" t="0"/>
          <a:stretch/>
        </p:blipFill>
        <p:spPr>
          <a:xfrm>
            <a:off x="5426400" y="1549575"/>
            <a:ext cx="2274649" cy="130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In Order to Communicate, the two devices need to agree on:</a:t>
            </a:r>
            <a:endParaRPr sz="1800">
              <a:latin typeface="Nunito"/>
              <a:ea typeface="Nunito"/>
              <a:cs typeface="Nunito"/>
              <a:sym typeface="Nunito"/>
            </a:endParaRPr>
          </a:p>
        </p:txBody>
      </p:sp>
      <p:sp>
        <p:nvSpPr>
          <p:cNvPr id="97" name="Google Shape;97;p20"/>
          <p:cNvSpPr txBox="1"/>
          <p:nvPr>
            <p:ph idx="1" type="body"/>
          </p:nvPr>
        </p:nvSpPr>
        <p:spPr>
          <a:xfrm>
            <a:off x="1027338" y="1238300"/>
            <a:ext cx="28236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1800"/>
              </a:spcAft>
              <a:buNone/>
            </a:pPr>
            <a:r>
              <a:rPr lang="en">
                <a:solidFill>
                  <a:srgbClr val="22222A"/>
                </a:solidFill>
                <a:latin typeface="Nunito Light"/>
                <a:ea typeface="Nunito Light"/>
                <a:cs typeface="Nunito Light"/>
                <a:sym typeface="Nunito Light"/>
              </a:rPr>
              <a:t>the rate at which data is sent and read</a:t>
            </a:r>
            <a:endParaRPr>
              <a:solidFill>
                <a:srgbClr val="22222A"/>
              </a:solidFill>
              <a:highlight>
                <a:srgbClr val="FFFFFF"/>
              </a:highlight>
              <a:latin typeface="Nunito Light"/>
              <a:ea typeface="Nunito Light"/>
              <a:cs typeface="Nunito Light"/>
              <a:sym typeface="Nunito Light"/>
            </a:endParaRPr>
          </a:p>
        </p:txBody>
      </p:sp>
      <p:pic>
        <p:nvPicPr>
          <p:cNvPr id="98" name="Google Shape;98;p20"/>
          <p:cNvPicPr preferRelativeResize="0"/>
          <p:nvPr/>
        </p:nvPicPr>
        <p:blipFill>
          <a:blip r:embed="rId3">
            <a:alphaModFix/>
          </a:blip>
          <a:stretch>
            <a:fillRect/>
          </a:stretch>
        </p:blipFill>
        <p:spPr>
          <a:xfrm>
            <a:off x="721175" y="2193575"/>
            <a:ext cx="3435924" cy="2576949"/>
          </a:xfrm>
          <a:prstGeom prst="rect">
            <a:avLst/>
          </a:prstGeom>
          <a:noFill/>
          <a:ln>
            <a:noFill/>
          </a:ln>
        </p:spPr>
      </p:pic>
      <p:sp>
        <p:nvSpPr>
          <p:cNvPr id="99" name="Google Shape;99;p20"/>
          <p:cNvSpPr txBox="1"/>
          <p:nvPr>
            <p:ph idx="1" type="body"/>
          </p:nvPr>
        </p:nvSpPr>
        <p:spPr>
          <a:xfrm>
            <a:off x="5115450" y="1224050"/>
            <a:ext cx="2907900" cy="8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A"/>
                </a:solidFill>
                <a:latin typeface="Nunito Light"/>
                <a:ea typeface="Nunito Light"/>
                <a:cs typeface="Nunito Light"/>
                <a:sym typeface="Nunito Light"/>
              </a:rPr>
              <a:t>the voltage levels representing a 1 or a 0 bit</a:t>
            </a:r>
            <a:endParaRPr>
              <a:solidFill>
                <a:srgbClr val="22222A"/>
              </a:solidFill>
              <a:highlight>
                <a:srgbClr val="FFFFFF"/>
              </a:highlight>
              <a:latin typeface="Nunito Light"/>
              <a:ea typeface="Nunito Light"/>
              <a:cs typeface="Nunito Light"/>
              <a:sym typeface="Nunito Light"/>
            </a:endParaRPr>
          </a:p>
          <a:p>
            <a:pPr indent="0" lvl="0" marL="0" rtl="0" algn="ctr">
              <a:lnSpc>
                <a:spcPct val="100000"/>
              </a:lnSpc>
              <a:spcBef>
                <a:spcPts val="1800"/>
              </a:spcBef>
              <a:spcAft>
                <a:spcPts val="0"/>
              </a:spcAft>
              <a:buNone/>
            </a:pPr>
            <a:r>
              <a:t/>
            </a:r>
            <a:endParaRPr>
              <a:solidFill>
                <a:srgbClr val="22222A"/>
              </a:solidFill>
              <a:highlight>
                <a:srgbClr val="FFFFFF"/>
              </a:highlight>
              <a:latin typeface="Nunito Light"/>
              <a:ea typeface="Nunito Light"/>
              <a:cs typeface="Nunito Light"/>
              <a:sym typeface="Nunito Light"/>
            </a:endParaRPr>
          </a:p>
        </p:txBody>
      </p:sp>
      <p:pic>
        <p:nvPicPr>
          <p:cNvPr id="100" name="Google Shape;100;p20"/>
          <p:cNvPicPr preferRelativeResize="0"/>
          <p:nvPr/>
        </p:nvPicPr>
        <p:blipFill rotWithShape="1">
          <a:blip r:embed="rId4">
            <a:alphaModFix/>
          </a:blip>
          <a:srcRect b="0" l="0" r="37099" t="0"/>
          <a:stretch/>
        </p:blipFill>
        <p:spPr>
          <a:xfrm>
            <a:off x="4917500" y="2193575"/>
            <a:ext cx="3303806" cy="257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226388" y="2061415"/>
            <a:ext cx="3889825" cy="2247275"/>
          </a:xfrm>
          <a:prstGeom prst="rect">
            <a:avLst/>
          </a:prstGeom>
          <a:noFill/>
          <a:ln>
            <a:noFill/>
          </a:ln>
        </p:spPr>
      </p:pic>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A"/>
                </a:solidFill>
                <a:highlight>
                  <a:srgbClr val="FFFFFF"/>
                </a:highlight>
                <a:latin typeface="Nunito"/>
                <a:ea typeface="Nunito"/>
                <a:cs typeface="Nunito"/>
                <a:sym typeface="Nunito"/>
              </a:rPr>
              <a:t>Data Transmission</a:t>
            </a:r>
            <a:endParaRPr sz="1800">
              <a:latin typeface="Nunito"/>
              <a:ea typeface="Nunito"/>
              <a:cs typeface="Nunito"/>
              <a:sym typeface="Nunito"/>
            </a:endParaRPr>
          </a:p>
        </p:txBody>
      </p:sp>
      <p:sp>
        <p:nvSpPr>
          <p:cNvPr id="107" name="Google Shape;107;p21"/>
          <p:cNvSpPr txBox="1"/>
          <p:nvPr>
            <p:ph idx="1" type="body"/>
          </p:nvPr>
        </p:nvSpPr>
        <p:spPr>
          <a:xfrm>
            <a:off x="354804" y="1267575"/>
            <a:ext cx="36330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1800"/>
              </a:spcAft>
              <a:buNone/>
            </a:pPr>
            <a:r>
              <a:rPr lang="en">
                <a:solidFill>
                  <a:srgbClr val="22222A"/>
                </a:solidFill>
                <a:latin typeface="Nunito Light"/>
                <a:ea typeface="Nunito Light"/>
                <a:cs typeface="Nunito Light"/>
                <a:sym typeface="Nunito Light"/>
              </a:rPr>
              <a:t>True Logic</a:t>
            </a:r>
            <a:endParaRPr>
              <a:solidFill>
                <a:srgbClr val="22222A"/>
              </a:solidFill>
              <a:highlight>
                <a:srgbClr val="FFFFFF"/>
              </a:highlight>
              <a:latin typeface="Nunito Light"/>
              <a:ea typeface="Nunito Light"/>
              <a:cs typeface="Nunito Light"/>
              <a:sym typeface="Nunito Light"/>
            </a:endParaRPr>
          </a:p>
        </p:txBody>
      </p:sp>
      <p:sp>
        <p:nvSpPr>
          <p:cNvPr id="108" name="Google Shape;108;p21"/>
          <p:cNvSpPr txBox="1"/>
          <p:nvPr>
            <p:ph idx="1" type="body"/>
          </p:nvPr>
        </p:nvSpPr>
        <p:spPr>
          <a:xfrm>
            <a:off x="4836104" y="1267575"/>
            <a:ext cx="3633000" cy="810900"/>
          </a:xfrm>
          <a:prstGeom prst="rect">
            <a:avLst/>
          </a:prstGeom>
        </p:spPr>
        <p:txBody>
          <a:bodyPr anchorCtr="0" anchor="t" bIns="91425" lIns="91425" spcFirstLastPara="1" rIns="91425" wrap="square" tIns="91425">
            <a:noAutofit/>
          </a:bodyPr>
          <a:lstStyle/>
          <a:p>
            <a:pPr indent="0" lvl="0" marL="0" rtl="0" algn="ctr">
              <a:spcBef>
                <a:spcPts val="0"/>
              </a:spcBef>
              <a:spcAft>
                <a:spcPts val="1800"/>
              </a:spcAft>
              <a:buNone/>
            </a:pPr>
            <a:r>
              <a:rPr lang="en">
                <a:solidFill>
                  <a:srgbClr val="22222A"/>
                </a:solidFill>
                <a:latin typeface="Nunito Light"/>
                <a:ea typeface="Nunito Light"/>
                <a:cs typeface="Nunito Light"/>
                <a:sym typeface="Nunito Light"/>
              </a:rPr>
              <a:t>Inverted Logic</a:t>
            </a:r>
            <a:endParaRPr>
              <a:solidFill>
                <a:srgbClr val="22222A"/>
              </a:solidFill>
              <a:highlight>
                <a:srgbClr val="FFFFFF"/>
              </a:highlight>
              <a:latin typeface="Nunito Light"/>
              <a:ea typeface="Nunito Light"/>
              <a:cs typeface="Nunito Light"/>
              <a:sym typeface="Nunito Light"/>
            </a:endParaRPr>
          </a:p>
        </p:txBody>
      </p:sp>
      <p:pic>
        <p:nvPicPr>
          <p:cNvPr id="109" name="Google Shape;109;p21"/>
          <p:cNvPicPr preferRelativeResize="0"/>
          <p:nvPr/>
        </p:nvPicPr>
        <p:blipFill>
          <a:blip r:embed="rId3">
            <a:alphaModFix/>
          </a:blip>
          <a:stretch>
            <a:fillRect/>
          </a:stretch>
        </p:blipFill>
        <p:spPr>
          <a:xfrm>
            <a:off x="4707675" y="2080350"/>
            <a:ext cx="3889825" cy="2247275"/>
          </a:xfrm>
          <a:prstGeom prst="rect">
            <a:avLst/>
          </a:prstGeom>
          <a:noFill/>
          <a:ln>
            <a:noFill/>
          </a:ln>
        </p:spPr>
      </p:pic>
      <p:sp>
        <p:nvSpPr>
          <p:cNvPr id="110" name="Google Shape;110;p21"/>
          <p:cNvSpPr txBox="1"/>
          <p:nvPr/>
        </p:nvSpPr>
        <p:spPr>
          <a:xfrm>
            <a:off x="4860075" y="2516075"/>
            <a:ext cx="3760500" cy="18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1            0           1           0           0           1          0           1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